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2">
  <p:sldMasterIdLst>
    <p:sldMasterId id="2147483648" r:id="rId4"/>
  </p:sldMasterIdLst>
  <p:notesMasterIdLst>
    <p:notesMasterId r:id="rId25"/>
  </p:notesMasterIdLst>
  <p:handoutMasterIdLst>
    <p:handoutMasterId r:id="rId26"/>
  </p:handoutMasterIdLst>
  <p:sldIdLst>
    <p:sldId id="256" r:id="rId5"/>
    <p:sldId id="259" r:id="rId6"/>
    <p:sldId id="281" r:id="rId7"/>
    <p:sldId id="282" r:id="rId8"/>
    <p:sldId id="283" r:id="rId9"/>
    <p:sldId id="262" r:id="rId10"/>
    <p:sldId id="260" r:id="rId11"/>
    <p:sldId id="263" r:id="rId12"/>
    <p:sldId id="264" r:id="rId13"/>
    <p:sldId id="266" r:id="rId14"/>
    <p:sldId id="267" r:id="rId15"/>
    <p:sldId id="280" r:id="rId16"/>
    <p:sldId id="269" r:id="rId17"/>
    <p:sldId id="270" r:id="rId18"/>
    <p:sldId id="271" r:id="rId19"/>
    <p:sldId id="272" r:id="rId20"/>
    <p:sldId id="284" r:id="rId21"/>
    <p:sldId id="274" r:id="rId22"/>
    <p:sldId id="285" r:id="rId23"/>
    <p:sldId id="286" r:id="rId24"/>
  </p:sldIdLst>
  <p:sldSz cx="9144000" cy="6858000" type="screen4x3"/>
  <p:notesSz cx="6858000" cy="9144000"/>
  <p:defaultTextStyle>
    <a:defPPr>
      <a:defRPr lang="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D4D4D"/>
    <a:srgbClr val="1A965E"/>
    <a:srgbClr val="EAEFF7"/>
    <a:srgbClr val="D0E3EA"/>
    <a:srgbClr val="4BACC6"/>
    <a:srgbClr val="419BAD"/>
    <a:srgbClr val="1599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68" autoAdjust="0"/>
    <p:restoredTop sz="96187" autoAdjust="0"/>
  </p:normalViewPr>
  <p:slideViewPr>
    <p:cSldViewPr snapToGrid="0" showGuides="1">
      <p:cViewPr varScale="1">
        <p:scale>
          <a:sx n="66" d="100"/>
          <a:sy n="66" d="100"/>
        </p:scale>
        <p:origin x="72" y="39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87" d="100"/>
          <a:sy n="87" d="100"/>
        </p:scale>
        <p:origin x="-3738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1122B7-F128-4E7A-90EF-B937752231F2}" type="datetimeFigureOut">
              <a:rPr lang="de-AT" smtClean="0"/>
              <a:t>05.02.2024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4349D8-82E8-4DA1-B942-901C63439EBF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756190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029A03-CC8B-4F0C-9ED9-B737F11F654C}" type="datetimeFigureOut">
              <a:rPr lang="en-US" smtClean="0"/>
              <a:t>2/5/2024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ar"/>
              <a:t>Textmasterformat bearbeiten</a:t>
            </a:r>
          </a:p>
          <a:p>
            <a:pPr lvl="1"/>
            <a:r>
              <a:rPr lang="ar"/>
              <a:t>زويت ابيني</a:t>
            </a:r>
          </a:p>
          <a:p>
            <a:pPr lvl="2"/>
            <a:r>
              <a:rPr lang="ar"/>
              <a:t>دريت إبيني</a:t>
            </a:r>
          </a:p>
          <a:p>
            <a:pPr lvl="3"/>
            <a:r>
              <a:rPr lang="ar"/>
              <a:t>فيرتي إبيني</a:t>
            </a:r>
          </a:p>
          <a:p>
            <a:pPr lvl="4"/>
            <a:r>
              <a:rPr lang="ar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08F923-A320-42BD-84A6-601815CE83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9292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8F923-A320-42BD-84A6-601815CE83F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0816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>
            <a:extLst>
              <a:ext uri="{FF2B5EF4-FFF2-40B4-BE49-F238E27FC236}">
                <a16:creationId xmlns:a16="http://schemas.microsoft.com/office/drawing/2014/main" id="{A61B04D2-5F89-402D-B449-8D97A3660DC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11560" y="6283225"/>
            <a:ext cx="4754767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it-IT" sz="1100" b="0" i="0" u="none" strike="noStrike" kern="1200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WP5 - ACTIVITY 5.1: SUSTAINABLE MED CITIES TRAINING SYSTEM</a:t>
            </a:r>
            <a:r>
              <a:rPr kumimoji="0" lang="it-IT" altLang="it-IT" sz="1100" b="0" i="0" u="none" strike="noStrike" kern="1200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it-IT" altLang="it-IT" sz="11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AutoShape 4" descr="data:image/jpeg;base64,/9j/4AAQSkZJRgABAQEA3ADcAAD/2wBDAAMCAgMCAgMDAwMEAwMEBQgFBQQEBQoHBwYIDAoMDAsKCwsNDhIQDQ4RDgsLEBYQERMUFRUVDA8XGBYUGBIUFRT/2wBDAQMEBAUEBQkFBQkUDQsNFBQUFBQUFBQUFBQUFBQUFBQUFBQUFBQUFBQUFBQUFBQUFBQUFBQUFBQUFBQUFBQUFBT/wAARCAH9BRI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9U6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op3aOF2Rd7hSQucZOOBUyfKm2A8+9IzBFJJwAOTXN+C/GA8WQXO+H7JdW8m2SAkkqDnHOB6EfUV0ci7kYEdRXHh8XTxdD2+Hd072+RTVnZlXTtVtNYhaW0nWeNW2Fk6Z4OKufdrg/hhus21nTyci2uP8R/7LXaaheR6fYXNzKcRwxtIx9gCTXFlOPlj8DHFVFZ638mm0/yNJ0+WfJEpaR4l0rxBNeRadfw3ctnIYriOJwWibJGGHUcqevoa1vavDv2WreW40LX9auB++1C/JLeu0ZJ/N2/Kvarq4jtYJJpXWOKNS7MxwFAHJNdOAxUsVhY4iate/wDX3HTjcPHDYmVCDvb+vzJvWjtXEfDX4mRfEddVkgsJba3s7gwxzs2UmXnBHAIOMEjtkcmu39q6cPiKeKpqrRd4s561Gph5unVVmh1FJS10mAUUUUAFFFFABRRRQAUUUUAFFFFABRRRQAUUUUAFFFFABRRRQAUUUUAFFFFABRRRQAUUUUAFFFFABRRRQAUUUUAFFFFABRRRQAUUUUAFFFFABRRRQAUUUUAFFFFABRRRQBynxB+Jvhn4VaLDq3irVI9H06a4W2SeSN3BkKswXCKT0Rj6cV59/wANmfBr/oeLX/wFuP8A43XnP/BSj/khuif9jDB/6TXNfmtX2GU5LRx+H9tUk0720t/kfO47MqmFq+zikz9cP+Gzfg1/0PFr/wCAtx/8bo/4bN+DX/Q8Wv8A4C3H/wAbr8j6K9n/AFYw388vw/yPP/tqv/KvxP1w/wCGzfg1/wBDxa/+Atx/8bo/4bN+DX/Q8Wv/AIC3H/xuvyPoo/1Yw388vw/yD+2q/wDKvxP1w/4bN+DX/Q8Wv/gLcf8Axuj/AIbN+DX/AEPFr/4C3H/xuvyPoo/1Yw388vw/yD+2q/8AKvxP1w/4bN+DX/Q8Wv8A4C3H/wAbo/4bN+DX/Q8Wv/gLcf8AxuvyPoo/1Yw388vw/wAg/tqv/KvxP1w/4bN+DX/Q8Wv/AIC3H/xuj/hs34Nf9Dxa/wDgLcf/ABuvyPoo/wBWMN/PL8P8g/tqv/KvxP1w/wCGzfg1/wBDxa/+Atx/8bo/4bN+DX/Q8Wv/AIC3H/xuvyPoo/1Yw388vw/yD+2q/wDKvxP1w/4bN+DX/Q8Wv/gLcf8Axuj/AIbN+DX/AEPFr/4C3H/xuvyPoo/1Yw388vw/yD+2q/8AKvxP1w/4bN+DX/Q8Wv8A4C3H/wAbo/4bN+DX/Q8Wv/gLcf8AxuvyPoo/1Yw388vw/wAg/tqv/KvxP1w/4bN+DX/Q8Wv/AIC3H/xuj/hs34Nf9Dxa/wDgLcf/ABuvyPoo/wBWMN/PL8P8g/tqv/KvxP1w/wCGzfg1/wBDxa/+Atx/8bo/4bN+DX/Q8Wv/AIC3H/xuvyPoo/1Yw388vw/yD+2q/wDKvxP1w/4bN+DX/Q8Wv/gLcf8Axuj/AIbN+DX/AEPFr/4C3H/xuvyPoo/1Yw388vw/yD+2q/8AKvxP268E+OND+Inh2217w7frqek3DOsVyiMoYqxVuGAPDAjp2rfr5+/YP/5Nj8Mf9drz/wBKpa+ga/P8VSVCvOlHaLaPrKNR1aUZvqh1FFFcxsFFFFABRRRQAUUUUAFFFFABRRRQAUUUUAFFFFABRRRQAUUUUAFFFFABRRRQAUUUUAFFFFABRRRQAUUUUAFFFFABRWB408eeG/hzop1jxX4g0zw1pIdYjfatdx2sO9vurvcgZODgZzxVzw/4i0vxZotnq+ianaaxpV4gltr6wnWaCZD0ZHUlWHuDQBp0V8c+PI/HHxh+KVt8YvA9m8+k/Ci9vtN0jRXYLL4pkLm31YKc4jCLG0UO4HdLGxO1dpr6o8DeMtK+Ing3RfFGiTNcaRq9nHfWsjoVYxyKGG5T91hnBB5BBFAG9RXHeEfi94G8f6zqGkeGfGegeIdV07P2yx0vU4bma3w2070RiVw3GSOvFdjQAUUUUAFFFFABRRRQAUUUUAFFFFABRRRQAUUUUAFFFFABRRRQAUUUUAFFFFABRRRQAUUUUAFFFFABRRRQAUUUUAFFFFABRRRQAUUUUAZH/CS6b/bh0j7Wv9obd/lfrjPrjnHXHNavrXH+OPAcXiRBd2r/AGTVoeY7heNxHQNj6cHtWP4f+JUtpHNp2u2sw1W1GCsajdKPYZ5OOeOvavjJ55PLsZLD5pFRhL4Jq9mv5X2l+Z0+yU480PmQ+JUPgXxxba3ENunXx2XIUHCk4yfr0b3INdinjTRZBPjUYVaHd5iSHawx1ODyR7ivO/FPjy28aGDTbaGSK2ZZJJ3uEC7dqllYEE/dwTx1FYfhnRn8cX1naGFYltl/0i8Une6D7o9M44FfGUuIHQxtWhlFqkJy0WvxNLms+2t9fM1lTdk56HRafrlxpviPVLzTYTcRXESXfkkcurFW7dwHaj4kfFC0k+HutfZYpTNJZvG4YY8ouRGOe/LA/wCcVYvvBE0WuQxXGrWtrbyqIY1VtjmPGAir37DqfxrmfjR8NTNp+nWOl+JLXSY53EZ06/nWFbpuudwGXbO35TkDPGO+OCjndCOIhT92mm7ptN3bvor6b/5HqYSOHqYml7R6ad+hL+zr4xtdN0218H3ai21DyBfQsTgTrLmTH1ClT9M+hq/8fPGkrWFn4S0aTzdU1hxEwiblYy23Gf8AaPH0DV574y+Cet6H4aTX9d1WXVZbCFIPsunhY/JhUYGJCOgHX5M8/jXEaXr0enx3euWl1HZ6lbSQw2FmWdnjhH3iDjGcAKfXdJxzXo4nNcTg8Kstrx5Lrfryfle2m59XRy3D4vEPMKEuaz26c/5267fM+vPAPhG38EeF7LSbchjCuZJP77nlm/M/litTV9Ys9B0+e91C5S1tYV3ySyHAArlovi94Wbw0+rNqsHlQxq0kasGdWYZCbf7xwePY15Za2Ov/ALRWtJeX3m6T4LtZD5UCnDTkHn6njr0XoM8mvr6+a0MJSp4XL17SpJe7FbJd2+iPkKeBrYipOvjHyRT95ve/Zd2z6DtrqK8t454ZFlhkUOkiHKsD0IPpU+ao6PpFroOm29hYwLb2lugjjjXoB/n+dXq+op83KufR9Tw5Wu+XYdRRRWhIUUUUAFFFFABRRRQAUUUUAFFFFABRRRQAUUUUAFFFFABRRRQAUUUUAFFFFABRRRQAUUUUAFFFFABRRRQAUUUUAFFFFABRRRQAUUUUAFFFFABRRRQAUUUUAFFFFAHyb/wUo/5Ibon/AGMMH/pNc1+a1fpT/wAFKP8Akhuif9jDB/6TXNfmtX6hw3/uXzf6Hw+cf7z8gooor6s8QKKKKACiiigAooru/hH8K7/4oeMBo0UM0UYtZ7iSbbgR7YzsJyOhkMa8f3q4MbjsPl9CWIxM1GMdW2bUqU601CCu2cJRU01lcWuRNbyxFThvMQrg56HjrV7wzqWm6TrEFxq2kJrmnjiWzeeSAsD3V0OQw9wR7VrPEL2LrU1z6XsrXfprb8SVB83LLQjHh/UD4eOuC1c6ULr7EbnHyibZvCfUqCfwrPr9Cbr4f/Dq3+Cclm/h+4/sKK1/4SJ9GW4b7aD5ZYsT5m7cFyv3scYr4J8Sajp+q6xPcaXpMeiWDHEVnHPJNtA7l3JJJ9sD2r4LhPi9cTzxEI0JQVOTV3a1unXf008z2Mwy36ioNzTujMorT8P+HL/xLrGn6bZW8klxfTpbxfKcbnYKMnHTJrc+KfgGf4e/EDXdCWOd7ayuCIZHUkmJgHQk467GXp719pLMsLHFrBOa9o05Wv0TS/U8v2FR0/a202OQooor0znCiiigAooooAKKKKAP1Z/YP/5Nj8Mf9d7z/wBKZa+ga+fv2D/+TY/DH/Xe8/8ASmWvoGvxTMP98q/4n+Z+k4X+BD0QtFFFeedQUUUUAFFFFABRRRQAUUUUAFFFFABRRRQAUUUUAFFFFABRRRQAUUUUAFFFFABRRRQAUUUUAFFFFABRVTUNQtdJsLm/vrmGysrWJpp7m4kCRxRqCzOzHgKACSSeAK+VviB+0Jq/jjS49S0zWrz4c/DS8m+x6brNrY/avEfiyZshYtJtGRtkbrkrOyMzYDKqr+8oA+m/EHi/QvCcccmua1p2jxyHCPqF3HAGPoC7DNWNF1/TPElit7pGo2mqWbHC3FlOk0ZI6gMpIzX5saD8WvAnhrRZ/GN38EdNuNAvJ7pdMvfGDnxF4m8QLblUnupLiVmS1s42YBpjLKg/gRtwr3/9pL9n3wf4V0jwz4u8PWc3ga9bX9I03V9K8F6hPpEWuQXV3HatCwtXh3yIbjzUk27v3O0/KTgA4b4pfHHU/FHxwutXi8L6Jp+ofDy18SadbReNLxjpV35S2skt/bSwxOwnhiEbNDIiFo7hwj5DEZfh/wDaW0f4GWPxOaxOkaF4p13R/DuvW/g8ORDYa5qFttvW8hRuSCP/AEaeT1y/OWr0j4weA/2cvB+p+B/DXifxBZabYeGbi41ZPBdvNJfXeqXU2397dopkuLgHa+VcHzS2GLAYrj/Cv7Tes+MvHcV58O9K0XwnA2prdXPgXU4UtPFfiy3AZZ5t9yEjV0UB0jDuzrGcyR/doA+oP2d9D8NeFfgzoGn+FvE1t4u0aJJp31+3mikjvbiWaSa5mzGSoLTSSMVBwucdq+NvEXx48J+A/g148+DOn+P9NvNHs9S03T9A1yxu0zd6Pe30aXloJlO1p4IzcozIc+W0bfeDkew3XwZ8Z+Pvhn8fmsfDh8Djx80b6V4Uv7iKN2ZIES5kuDbu0cL3ZUo2xiQAGY7iQOb+LHxq8W+HfsQvPDfh3wB4Ih0tLGD4bePI7SWTxHOHHmRWq2bTtHHFHsUOUZCzAGMD5wAcF4s+Ll14K1TTfE9x4F8N6Lp/wy8U69Y6ZpfhEuuu3VhZWk4a3lieNY4bb7P5d1LN5rKym32x7mWvvjwj4iudc8FaRrmrWUeh3N3YRXlzZ/aRMtqzIHZDLgBtuSNwABxnpXyP4H8efs//ABG+KnhT4iPfN8NfGtxpsug33hjxfbfYhqNrJGIhC6TYjdwUiCyRsSyIEYHgJd0H9mrwLqX7Tmr+DCmqv4C8PeGtP1WLwhea9fXWl3txc3Nyqs1rLM0ZhhW1ULEFCZlOQQFAAPqbRviR4S8RX32HSfFGi6pe/wDPvZahDNJx1+VWJro6+CvjTr3gqD4h+Jfh34f+BHgfXNZ0VlSHTbvS47H+2N1otz5VhqEafub1I2DCFkBIUsknGBa+Avxy1G40fTb34Zajrut201mNSl+Ffj65MmqtZ5Ikn0jUpGJuAjqV8qV3AIZWMDYFAH3ZRXI/DH4oeH/i74Ug1/w3eNcWrO0E9vMhiuLO4Q4kt54z80cqHhlYccHkEE9dQAUUUUAFFFFABRRRQAUUUUAFFFFABRRRQAUUUUAFFFFABRRRQAUUUUAFFFFABRRRQAUUUUAFFFFABRRRQAUUUUANz6V5inx30mz8QXel6zZXWjGKVkjnmQlXUEgMRjK5xnoRjvXp9ZWveF9K8TWpttUsYb2LGB5i/Mue4PUH3Fefi6eJlFPDTSa7q6f+RMr9CSPXtMm0836X9q1iBk3ImUx/99ZxXivjjxnpHi7xlHp9hNHcxR2kji+gU5jkjV5CM9HUqvrweQeoOX8Uvh3afC+wXV9O1aWz02e4WKW2u4zNAhIbBfg5XI2/MrcsOe4zPhzcSN8TtDWbTLXT106CQ3DWijYUMTkSs2SOQ6859PpXwmdVq+PjHLsVTUVJpN7rfddu5jHEOFRRW6PQ/AcTi+n1rxRIsAeJbaBr7agk6ZOG68Ac+5963PFH/CQ23iDTV0CLbp0gVj9nRfLLZ+becdNuO/05qK+Ph74ywgaXqzGTT2IfbERw/swHXb1HpXe6Zp6aXp1taREmO3jWJSxycAAD+VLKslqU6UsFGX7pNSVVNc0ne7T/ACPTnWjP31v2Od8S+AovEmqQXj3TwBVCSRqudwBJ4OeDyfWuX+K3wOj+J2t6fqB1WSwNvH5Msflbw6bs/LyMHk+vbjjn1TsKODX2P9jYFuq3T/iNOWr1a2/pDoYyvh5qpSlZo8a+LuseO9F13Q7HwxaTXGmtGA5S3EwkkDYKyEj5VxjnI6tzxxp+OvBPhiTRb2x03TdHg8TG3M1tbpbwGZ2UbsbCOQcEfj1Fepbc15F4j+DFvN8Rz42udca1tIJEu5YTHggxgY+fPC4UZGPX8PJzLBVaanOEfaqbSabS5I21cbnrYTF058kZP2bgm7pN87vomfO730N4Lt9ZENjLYIGtdES3eKOWQ4DFsDjjDHJycYGBjH138M5jP8P/AA/JJs3PYwsdihF5QHgDgfgK85+MWq+HfEnhqy1KztbXWI1uxDLIUKso2Mdu4Ydex/8ArVxfh2DWLKxstNsLybQtN1JlSCPz3lln+bGV5+XrzgIDX55gMWuHsxnBP26lFWa63emuq8t16H0+Nj/bGEjNr2bT2ey01t189vmfQHiT4gaF4TUi/v4xN2gj+eT/AL5HT6mrfhPxNbeL9Fh1O0WRIZGZdkoAYEEgg4+lct4Z+Cug6KwnvEfV7zO4yXfK5/3eh/HJ9676GNIY1SNQiKMBVGAK/VMBLM61T22MUYQa0itX6t7fJHw+IWEhDkoNyfd6L5L/ADJqKKK+gPOCiiigAooooAKKKKACiiigAooooAKKKKACiiigAooooAKKKKACiiigAooooAKKKKACiiigAooooAKKKKACiiigAooooAKKKKACiiigAooooAKKKKACiiigAooooA+Tf+ClH/JDdE/7GGD/ANJrmvzWr9Kf+ClH/JDdE/7GGD/0mua/Nav1Dhv/AHL5v9D4fOP95+QUUUV9WeIFFFFABRRXp3wv+BPibxx4g0Ay6Jer4dvbiMzaisZ8ryc/OQ/rtyPqRXmZhmOFyug8Ri5qMVfd22XTzN6NCpiJqFON2eY19Y/AX9pC18A/DVj411u41Njdrb6bYxqJrmOBVUM7HP8AqwW43EfcYCvEfiN8EfE/gHVdbaTR77+wbK6eOHU5YtsUkYchG3dMsMdPWvPPevmM0y3KuOMtjTlPmptp3ja/pfW3n5HoYeviMqrNpWl5nsf7TnxHvPHPjxxb6+NX8L+VHc6bFAdsSK6DIZP+egbcp3DPHbpXjqMY3VxjKnIyARx6j0+tNx70tfR5VllHKcDTwNH4YJL19fPucNevLEVZVZbs3l8eeIl8UN4j/tm8OuMxLXrSlnORgqc9VI42kYxx0rBoorvpYejRd6UFHRLRdtjGU5S+Jnvv7LXxef4d32sNrmuyW3hK2tWlNi2JDJcM6hFiT724jeTt4+Xn1ra/aX+PC/EXwpoMnhfXZINEvBJFqOkECK4SZdjKJeeUIbjHykoevb5nxSHivhqvBeXVc7jn0v4ie1lbbqu99b+h60c0rRwrwi+F/eOor0/4W/AjxL448R+HzcaHep4cvJ42m1BYz5XkA5ch+mSoI69SKofEL4J+KPAOpay0+j339h2NzJFHqksW2KWMOQj7umWGOnrXvx4gyuWNeXKvH2tr2uu9revkcf1OuqXtnB8p5/RRRX0RxBRRRQAUUUUAfqz+wf8A8mx+GP8Arvef+lMtfQNfP37B/wDybH4Y/wCu95/6Uy19A1+KZh/vlX/E/wAz9Jwv8CHohaKKK886gooooAKKKKACiiigAooooAKKKKACiiigAooooAKKKKACiiigAooooAKKKKACiiigAooooAKKK4r4zfEWH4SfCjxb4znhNyuiabPepbg4M0iqTHGD6s+1f+BUAfP37RHxC0zx9rOuaXq0U1/8MfBd3b2urabaZaTxXr8pjNpoqDHzIjPC0vVWaRFbCxy1k+OrHU/Culakl9P/AMJF+01460iWx0qy0mNpk8N2cpEe2A/dtrWAtua4cr50iEnPCLr/AAD+Gc0nxI0TQdUlGpW3ww05LvUbzki/8WamjT3lw+fvPFDLlcjI+3deBjh/h7pbfGL4mW1hrmo3llb+N9U8T6xrkmnXUlpcahBpOoR6bYaaJomV0t44n8xlRgWYZP3myAemfCPwD4J0n4yfFjwNqtparJa6FpOhaXod4uY38LpZBQU3ffVruS+WTGSCke7qpPz74m0HQde8SaFfaF4q8d3PgDT7+Sw8Kxf2tNf6trt6iMhi0KOQ7YbeJSyvqEu4hQdjouZD3Hxy+D/gLwH8QNH8N3rXGs/D+PSNS8Qa5o+pX9zLP4bsYogj3VneiT7TCJ3Kw/ZdzRS4cgKUOfe/2d/hhcafbn4g+KtOisPFusWccFppSgeT4c0pQDb6bAuMR7VCtLt+9Lu6qqYAOR+GP7NvivT9Ee2XU7P4M6JcfvR4e8AQQzagWI+9e6pcxytcS46tGic/xuOT5p8UPhL8S9J034heEotD8Y/E64vb2x1LwV4k1bXLeS20nyEgkeSV5JEaCdJkmYMkR3qyqONwr2e+/b7/AGfNO8XN4auPiloqaqs3kMwErWyvnGDchPJAB6kvgd691vZVl0yZ0YOjRMQynIIx1BoLjrJI/IHxx/wUI+Nniz4gWfifSdWtPCWn6e7Gz8M2sZuLOVD94XbNhp2K8bgE29VCnmvefB+v/Fj45eFfG/ji1+Hms2Hi/wAe2trZ+FPFXhnXoFg0dLaPyZI5nkdJIbcXKT3BQRv5gmKZLKrV8A+X7V+x/wCwZ/yah4EH+xd/+lk9ePg8ROtUcZH6FxHk+Gy/CU6tGNne34Nj/EH7OPiiLQry00P4oarr0NwCsuh/EWyttd0q6Qg5jkXy45wD6iXjurV8x678LLvwl44sV0zSfEXgvxXpFtcMPBmha84a70/IaeXw5fEDeqsDI+nTqRyMJCSrt9mfGT9pT4Zfs+w2T/EDxfY+HHvcm2t5VkmnlUHBZYolZ9oPG7bj3rAbVPhp+2f8MZLvwj4nt9Vjs7kS6br+l7ku9G1BBuimRWCvG65B2sAHUlSCrEH2D86PJ/idpvw60X9j2fV/h/fvf6jqup2usaBqlxO9zq2o+IvtCeUzM+ZWujInlumNyKsiFVVSot6r4L8J6T4+8S/DXxxb3vh6017xH/wk3gLxVDuiW01C4iV54ba5A2w3K3SXEojcgSrPt2uNwPlw8LWHiL4o+Fl1XTovh54p1bXLvw54y13RpGa5g1cW6yRrZK7BLFNRgQTfaoU80lghIYlq9W+JX7Ovhbwr4m8HeDdEvNStPDnj+a+0HVtHvNTub8B49Ouby31KD7RI5ingmtUxImMmZSeQpoA5u08XeIvhT448Q+MNVto4fGfhpbeL4h6bp8LJb+JtFPy2+v2cQP8AroVB3jPAjniJO2I19oWd5b6lZwXdrPHdWk6LLDPC4dJEYZVlYcEEEEEdc18ma1rl3qHwD+DPx51ArJq+jaXYnxLtUsNR0q8jih1CNx/EiMyXQDZANv2yTXpf7K5l8K+H/FHwyuZC0ngHWpdJsVkkMj/2VIiXOnkseoWCZYcnvA2eQcgHuNFFFABRRRQAUUUUAFFFFABRRRQAUUUUAFFFFABRRRQAUUUUAFFFFABRRRQAUUUUAFFFFABRRRQAUUUUAFFFFAHn/wAWvitH8KdOsbyXSrjVI7iUxsLc4MYAzuPHToOcda8/sf2y/B0+0T6dq9q3ctDGyj8n/pXvpAPUA1UutHsb4EXFnBP/ANdI1b+YrhqU8RKXNTqWXaxw1KeIc+anUsu1j48+Lnxctvi1eSWf/CT2+i+GY42eK0FtcPNPKBlfNxHjG4D+LC9ecCvSPgn8QvCtj8E5dR1+aK1aE/2bqEzoS8+1dsSDAy37oqMAdmPqa8X/AGzPFlp8NPir4dt/DVra6s8lo93rXhtdLhdFtk58wS+UZIiyCXJVvlEYbA/i9a8GeGfhZ4g/Zjg1GfWPK8Luf7SuNXkcQzW84O0hxyA6g+Vtwc9gSQa8aOGxCrynK0nZ7nz1CVZYup7yckne/wArdeh6p8IfDfhax0d9Z8K3Ul9Z6kARPM2ThSRtxgEEEnIIzXoNcF8D28Ht8O9OHgbU49Y0BS4S7WTezvuJffwMNk9MDHHGMV338q9zC0o0KMYRil5LY+potunFvfy2FooorrNhtZ2uaPBr+k3Wn3O7yLhDG+04Iz3HvWjTX+6fSs6kI1IOEldMqMnGSktzzvwfoHhDQ7PV9Dt7+PUm5e7juHViABg9ABgfoa8s8I3GmaL4utNZsp4ZNLikdVt724WOaAHIyAT8wwcg+5B55rv/AIf+G/BWpeJNZ1LQPEdrrskZkint7W6jlFuXJyG2HPqBn3rzCPRoI/EF1oOmWtprM1xdbLK+MpZQiswfO04JUqQfQo1fiuc0cVhoYWp7CMOSTUeXXqnHo9302v2PvsC6c5V4OcndK99Onvdtvy7nuk3xk8I25w2rKzf9M4ZG/ULT9F+LHh3xBrFvptjdSS3M5IQGFlHCknkj0BpmifCnw/p9hBHdaba3tyq/vJpIhhm78dhW/YeFdG0yZZrPS7O1lX7rwwIjD8QK/QsKs9qShOvKnGOl0k726q97XPlqry6KlGkpN9G2rfkbFFFFfWHkBRRSZoAWik3D1ozQAtFJkUZxQAtFJmloAKKSjNAC0UmaM0ALRRRQAUUUUAFFFFABRRRQAUUUUAFFFFABRRRQAUUUUAFFFFABRRRQAUUUUAFFFFABRRRQAUUUUAFFFFABRRRQAUUUUAfJv/BSj/khuif9jDB/6TXNfmtX6U/8FKP+SG6J/wBjDB/6TXNfmtX6hw3/ALl83+h8PnH+8/IKKKK+rPECiiigAr239nX40WnwbsfEN9qF3d3olRI7LQYXISaUnLTMcYTaqqu7GTuPBxXiVKylcbgRkAjIx+P0rw85ynC55g5YDGK8JWv8rfdc68LiamFqKrT3R7H+0h8Wrb4u32g6rp19cx2X2Xy5tFnY/wCh3KsdzAfdIZWXDDrtPTpXjdFFXlOVYfJcHDA4Ve5Db7xYnETxVR1am7CiiivZOUKKKKACiiigD2/9nf412nwb0vxDeX91d3/nBI7LQYXIjlkJBeZmwVTCqq5AycnjiqP7R3xYt/i3qehavp19cpYG02S6PO5P2O4VjvIH3SGVkww67T0xivHqURllchSQoyxAJwMgZP4kfmK+LjwpltPOHniX759elrWtb8b736nqvMK8sN9Uv7v9MSiiivtDygooooAKKKKAP1Z/YP8A+TY/DH/Xe8/9KZa+ga+fv2D/APk2Pwx/13vP/SmWvoGvxTMP98q/4n+Z+k4X+BD0QtFFFeedQUUUUAFFFFABRRRQAUUUUAFFFFABRRRQAUUUUAFFFFABRRRQAUUUUAFFFFABRRRQAUUUUAFeMftUOl34K8KaJNH5ltrfjPQLG4Ts0Q1GGd1PPRlhKn2Y17PXi37WDRaX8ONF8SXDbbXw14q0PWLlv7lumoQpO/XosUkjc/3TQB5voPjrUfh58I/H3iXw/DHqXi3xr8SNT0nRY7ht0RuzqLaXBI+AcxRR2nnMo6pE3I6jlfBfgHWfHXwxt9O8NeB9N8aeGtD1u/msPFWt+K7jRdbvdS+1Si91C0a0tX+zI1wbgKokG5eoC8G9o+tW/h//AIRWyuIo4ovCnx01OykhKklhqS6i9sQPY6vA3HQJnsTW98NviRr3wX+CEfgK/wDhr41l8Y+H7Gawtv7M0aW7stSlUv5dxHdRZjVZSVc+YyspYhhxyAec/DHw1p/xP1jwNbyaVrMdx4s1i41HW7jWPEsmuyXGlaBcMLdFmkVf3D6hPCw+X5kBPO4Y+nf2oPjFe/AP4H+I/Hlj4fTxO2jiGSbTZLkW4eBp0SU7yDjCMxGAcnHBryn9lXwLP4L+Kdz4dvOZ/BPw58M6Cw/hS6la8muyvbLMkJPrhfSvoz4geFdJ8ceB9e0DXtNbWNG1KxmtrzT0Yq1xEyEMikEEMQeCCCDggjrQB+Gfxd0f4B/tMa1Y6r8IZrr4YeOtWmjgk8C6tYO2n3dy5VVWzmt1dYizHAV1VGJGBH0P7Z/C/wAJ3/gL4J+EfDOqXIvdT0Xw9Z6bdXKkkTSw2yRu4z6spPPrX5YfDn/gl/8AF3xt8TR48tLLR/gJpVtqkd7pGlSXUmpXtikbK0LBQzB2BVSTJKpLbjtAwB+v2obv7MuNxBbymyQMdjSexdP4l6n4A7a/Yv8AYO/5NR8Df7l3/wClk1fj75fFfsJ+wjx+yr4HH+xd/wDpXNXzOVyvWl6f5H7jx3R9nltF/wB5f+ks+GP2xP2iPhF8XvHnjH4XfHjwPqPgfxb4cvZrTRPG+giO/khgLNJbNNGGVjG0UkbtEGbJZseW3T0r/gkP8D7n4f2/xH8W2HibT/E/g7W5LWx0vUNPjnh+0tAZS7vFNGjRlfNVcEHkuASBloP+Cgv7FXiP9or40aYnw4+HVnb6pqUUV14g+IWq6jJFbrsQww26x+YeiIpfy4WY5j54bP0z+w1+zXr/AOyr8FW8FeIfElv4kum1Ga/iazidIbVHRAYULnLDervnC8yHjufpz8LMf9oTwJY/8Le0prq2nl0jx/pzaPcw2N0bOU61p5Oo6VOsyjdHIFhukEgGQViHPArhPgdZeNdc8M6b8WvDXwvsfEF3f6UXs73xd8R73UNaa2cZa3tjJaNFauTnIVkBYAMe49z/AGrhb6X8N9I8UzD974W8T6Lq8b91UX8UM+Pc2886/wDAq4v4a/ES++Btl4v8Iat8P/Gl7FY+I9Uu9E/sLQJry3urK5upLmFI5kHlqVMzJiRkChV5xQBzPwL1uz8TfCXxL8H5rx9W8J3nglb/AMJ3F2oF0dDuIZLZrK5AG3z7SRTCTjlWiz8watH9kfXrnXvHVrrV7K0974n+FnhLV7uckfvblTfRSsfc5T8/auH+HsN58FtWjbxTZx6ReaB8LfEGvahaGRXNql3q5ukgZlOGaNY2U7cjdnBIIJ7f9j7w/eaF40/si/tngu/Cnw18JaBdRsCPKuyt5POn1Akiz6cevIB9ZUUUUAFFFFABRRRQAUUUUAFFFFABRRRQAUUUUAFFFFABRRRQAUUUUAFFFFABRRRQAUUUUAFFFFABRRRQAUUUUAcb8Vviho/wd8FXninXkun0y1ZEkFnF5kmXYKuBkdyOp718yyft2eLPHzXcfww+Eesa9AjbI9Rug7Rox6eYkSlR9PNFfYGpaZaaxata31rDfWzMrNDcRq6EqQynB7ggH6gVNDbx28YjjRURRgKoAArOSk9mcNejXqS9ypyx9NfvPzT+JXhv4w6C2o+OvG8mj/Dpdccw3l9b2cl5dMrKF8sSIs7RKVAUIZY1IGO1ehfso/s72/jD4R/E7w1f+Io9S8J69c2q2OoaTIpDGI+asu08xvnyw8TqCNuOhBP0j+1fqU+n/s/eMltRbm4urP7GpupkijVZWEbuWcgDajM3XkgAc4r85fB/iDX/AAFrUGqfBhvEN4+m2cY167giaWxu5cqGKRFM+WST98bsZYBMGvewOT08Zh3UTtJPrt/wD47F+yy7GJTvNNa99dH6n3x+zr/wrH4MzTfCHw74vTV/E8M8t3dwTk+Y820CQAgbAVVBlASwCnPQmvf6+ZNC+BfgHwf4iuf2hZJtUa5ksZtfewSVZII3lgLSGMbFZiQ74DHGW7cAeg/AH9ozRP2gLHWJtKsLzTZ9LkjSe3u9pO2TcUYMpwc7G47Y+lctbCqMOfDpuMbXb6M+mweIVO1CraLd+VLrFHrlFNDbulLXnnsiVyXxG8beFfB+hOPFuvWOgWF/utVmvbpYN5ZSCFLEc4yeOnWtvxFr9n4X0HUtZ1CQw2Gn20l3cSBSxWNFLMcDrgA18aa03hD/AIKSWIsLG71bwdqXhSbzla4gjnSaGfAb5Q45/deowf7wzVeynKDnFXSPVy/DU61VTxEnGkvikle3bT1N+x/Zrj+BXwn+Ivijwv4tuNTvr7RZGsruJBEsVuv70lWRjuYqOHGPUda+fvh3408Y/Dfwx4eutMv/AAvq1mzNe2unXV6kd3bnzCrAgvG/LKcLlgeSAea0vjR8fNf+GPxQtPhtY3d+/wALPBUFnpWoR2MYklu4/s6qTPJgcncV2ZCkr0J4HuP7C/wt8GS+FbnxQi6b4g1qO+kit9Ujk8zZCFQqVjbmFuWyGUP17EV8ziMDDEVI04r3V/nc/RKkMRluBeMxi51Us1p0ask9rO1mXtN/brj8PagunfELwHrXhS7KgoVUybuxYq4Qhfdd1e4fDb45eCfi00ieGNbiv7mKPzZbRkaKaNcgElHAOMkDI45rsdS0ax1m1e2v7O3vbZxhoriJXQ+xBGK57wf8J/CPgDU7+/8ADugWWjXV8qpcNaR7FZVJIAUcLyf4QM/hXsU4V4NJyTXpqfnlatga0G4UnCfk7x/HX8TsKKKK7DyRtef/AB916/8AC3wS8d6xpVw9lqVjot5cW1xHjdFIsLsrDOeQQD07V6D/ACrzH9p3/k3b4k4/6F6+/wDRD1E/hZ14RKWIpp7cy/M/Nn4YfGL9p74zXV9beDfE2r63PYIklwsclrF5asSFOZAo5wenpXoX9h/tu/8APTXP/AzT/wD4utH/AIJRf8jZ8Qf+vK0/9Dkr9IB+teXh6LrU1OU395+jZ3m0Msx08NSw1NpW3j3Vz4w/ZT0z9pW1+KySfFN9Tbwr9imB+1XFo6ed8uziJt2fvdq6v/goX8TvFHwp+D+h6r4T1m40PUJtehtpJ7cKWaI29wxX5geMop6dhX1H+lfGv/BUz/kg/h3/ALGWD/0luq6pwdKjK0mz5rBYmOZZvQnUpRim0rJafcea/sOftpeI9e+IzeDviJrkmrJrRVdMvrrYphuQD+5OFGRIOmTwygDO7j9FOvJr8XfFXwdubH9m34efFTRllixPdafqckTEGOVbuU28wwMg4+TdngpHjqTX6U/sc/tDRftAfCm3uruVP+En0rbZ6tCMAl8fJMAD92QDPQfMHA6VjhK0v4dTfdHscUZZRu8fgo2hdxkl0advx/rc9A+OutX3hv4LePNX0u5az1Gw0K+ura4TG6KVLd2RhkYyCAfwr5S/4Jz/ABu8dfFvxF41g8X+JLrXIbK1tnt1uQg8ss8gYjCjrgflX1D+0h/yb38TOf8AmWtS/wDSWSvib/glD/yNfxC5/wCXOz/9DlrSpKSxEEnvc87LqNKeS4ypKKck42dtVqfSP7enxE8R/DH4FnWfC2rT6Nqf9p28P2m3CltjB9w5B64HbtVL/gn98SvE/wAUvgvqGreK9Yn1rUo9Znt1uLgKGEYihIXgDjLN271lf8FMP+Tbz/2F7X+T1n/8Evf+TfdU/wCw/cf+iYKOZ/WeW+lhqjT/ANXXW5Vze0te2u3c+wqKKK7z4sKKKKACiiigAooooAKKKKACiiigAooooAKKKKACiiigAooooAKKKKACiiigAooooAKKKKACiiigAooooAKKKKAPk3/gpR/yQ3RP+xhg/wDSa5r81q/Sn/gpR/yQ3RP+xhg/9JrmvzWr9Q4b/wBy+b/Q+Hzj/efkFFFFfVniBRRRQB6B8JPh94e+JGrJpGpeLD4a1SaQR2qTWIlhnJwAok8wYckn5SOeMHPFfQH7RH7P/hHRdK0jXL3xOvhu10/TodMEKWInlvZIlwrKvmL85XGf93JNfL/gLxhJ4B8VWevW9nb313Z7nt47oExLIVKq5HcqTuHPUCuk8T/HTxN468I3eg+J7gayjXS3trdSAJLbSgnIG0YKFWcbSOMjHTFflOdZPxDic9oYvBYlxw8PiXu310dtNdLfF8j6DC4rB08JOnVheb9em1/+AefS+X5riIs8W4hWdQpK54yM9celMoor9UiuVWvc+fCiiiqAKKKKACiiigCexW2kvIFvJZILQuBLLDGJHVc8lVLDJA7FhX2H8Fv2bPCur+B/Ed3YeJ4fElvr1j9hhuxZGI2TBg5LIXPzh1jbbx9wetfGteoeH/2ivFng3RdA0jw5NFo+naVmRoVQP9skZiztKSOQSSAoxgY7jNfnXGeV51mmFhSyav7OXMr3tay13s3e6Vradz2ssxGFoTcsTG6/HsYHxM8I+HvBWsnTNE8T/wDCTywsVuZ4rMQwowx8qv5jbznPQY46muOrU8UayniLxFqWqx2i2IvZ2uGt42LIjOdzBTjO3cTgHoCBzWXX2eW069HCU4YmblUSV27Xv12sjza0oSqScFZfMKKKK9I5wooooA/Vn9g//k2Pwx/13vP/AEplr6Br5+/YP/5Nj8Mf9d7z/wBKZa+ga/FMw/3yr/if5n6Thf4EPRC0UUV551BRRRQAUUUUAFFFFABRRRQAUUUUAFFFFABRRRQAUUUUAFFFFABRRRQAUUUUAFFFFABRRRQAVznxE8D6d8TPAfiHwlq6s2ma3YTafceWcMElQoSp7MM5B7ECujooA/OCW38bQeMNE+IJkV9T0Gz1W08Y6d5O6O38VaVot5Fa32D8u24tpUZSBjakPJOAPQ/iJ8H9N8M/sa3PjzTPE/jeLxOnha31NtRTxpq5SS6eJHecxfadmWZixUKF56V6v8fPDs3wv1rUvjFo1guo6WumtaeO9CUhf7T0mNWP2pM8G4tUaRgOskZePOfLx4n8TPFGo+A/gn4h+B2q/EL4Tvpkekto9lruueMTYaraWLRL9mWfT1tZDLMsLJgrIPMADYGeQDhPjt+1940/Z2/ao+KWl+G7LRb63vm0uVzqtvK7Lt0+EDaUlTjluua54f8ABUL4rt/zBPCP/gHdf/JNbH7Qn7NHiT9pT9qvxTfeCb/SpLU+G9D1QzX87xLLHOk8aOmEYkEW3cDqPWubX/gmT8XF/wCXzw1/4HTf/Ga8TEfWlUfs72P0/J4ZDLCweN5efrdvuX1/4KffFZv+YL4S/wDAO6/+SKdL/wAFMvincwvG2jeFArqVOLS57j/r4qmv/BM/4uL1u/Df/gdL/wDGaWT/AIJs/Fi1heRrvw5tRSxxey545/541wSlmHS59fQpcIXXM4fe/wDM+WAntX0T8K/26viB8HvAWl+EdF0zw9caZpwkEMl7bTvMd8jSHcVmUdXPYcV87b+K+gfhj+w78RPi74F0zxZodxoiaZqAkMK3d1IknySNGdwERHVT3/wrycK8Rzv2O5+gZ5HKZYWP9p25L6X01s/0udif+CnnxWXpovhL8bO6/wDkio/+HoPxXX/mCeET/wBuV1/8k1Cf+CZ/xbb/AJe/DY/7fpf/AIzUTf8ABMr4ut/y+eGf/A6b/wCM17UZY7rc/NK1PhT7HJ97/wAzlfi9/wAFCPiP8UPh7rHhXVdJ8M2+n6mscM0tpa3CyqPNQgqWnYA5XuDX3VoPwr0r4q/Gr4zNruueK2j03W7C2t7PSvFWp6dbwRtpFjI0Yit7iNOXd3JABJkOT0r4a8df8E+/iR4B0vT9X1q60KXTjrOl2Tx2V3I8zNcX8FugVTEoJ3Sr3FfW9x8eW+GvxP8AixaaN4y+EdxJq/iD7XIPFXjV9Iu9Kmj0+1syktqbRvNVTZqcpIud2Mj7w9jC+15P3u5+Z58sDGvFYC3Lbp3ueXeJfB11rGtW+n3uqzJ4C8K6z4l0rxJrGrXT3E//AAjNrc6dqP2dppW8xys6Jagks3lu/XrX1r+zLoGrW/gbUfFniO0n0/xJ431SbxJeWN0pE1lHKqR2tq+RndFaxW8ZB6MrV5F8N/hndePtZf4cX1+up+C/Bmq/2t4u1Aoq/wDCUeILphqRhVATizia5jlIY5YiFOQjE/X1dx8wFFFFABRRRQAUUUUAFFFFABRRRQAUUUUAFFFFABRRRQAUUUUAFFFFABRRRQAUUUUAFFFFABRRRQAUUUUAFFFFADa8i/aO/aCtf2fvC9nfPot9rmo6lKbawtrdCImmAyFkkwduRnAGS2DgcEj12q9xYwXjQtcW8U5hfzYmkQMUcAjcuehwSMj1PrWtGUIzUqiuu2xjWjOdNxpys++58V+G/wBnP4lftPa1b+KPjXqdxoegRsJLPwrZkxHb8x+ZMnyuDjLbpSCQSuBV79rj9mnw54P+GEPiLwZZXWlXmkXNtFFa2lxIYgrssOUjycOzmMll5YjJySTX2divlr9rb4y3095ZfCTwPGNQ8Ya66JcNFhjZxk7lwf4HOA24/cUFuMqw9/BYzE1sXD2ekV0WkUutz5vHYHC4fCTdTWcur1bfS3/APnrQ/iF8SdF8aXmheD9e1r4m6DYxxnVrDU4BcwOrDbNA25nynLLlWAYgkAgZP1rqOi+C/Cfwt1bRfAWoaP4I1PV0SWNWult5fNYr8rktuVsZTH8JPFc/oP7Fug6P8NbbQ/7Ruv7WSFpp7iNgIZrwqQJHXbuZVJwqk8AHuzE/PF54StLeHw/o15ph0rVla7uNUvBMzt9lhdgzbCdqsoim4xztU98V7X+y5hK9KfLyPXTe2t3snt26nzM5Y3LV7KpT5vaK0dXpeystHZ69z6o+Hvh34ifDj4J+I/tNx/bHicLNcaZbNMbkp8gCqCfvcgsFHHIGeTVH4N6x8VviB8KfGFv4pjn0bxBIksGk313a/ZJQ7REAlAowFbGHA7nrivBYfjp49m05PA+hXc3hGxt7CS5guteb/T5YUjLBI38sAAqDsAXIxgPxWV4L/aR8c+CvBd2//CQ3niDUtSST7Nb3yGcWKqQGuDI2WPRgE+6OWb0bwK1GpUlOel2z9ly3Kq2HwUKXKubTd3a+ex9I/sz+G/E/g3Tdd0L4ga7b39/dSLJBpdzqAupo4yGDsQSflfg46cHoc18tfGb43P8ABD4heIfDvwUsLLwl4fsriO313WLPTVuGa8ctlC0gYBU2uqoAvzLJjiszRNLZPHmiarZatF4o1bXLa4ltL64idFi1ko5jRlf75WZoTkjB3qcY4r0f4d/sIeOdP8Kp9s8aW8Vtrkcc+ueGruzLRyMRkxvIHbLoTxIF+VhuHQVtCNKjJ1K0t+nQ+hpwoYao6uJmvetpbT7tduhxHwT/AGe/HXxq8YfEfXbLxy/hjQr7Wy9wzWou21RTmeEshKo8TR3CnBJUhhlTxXf+K/2M/HXwLvIPGvwS8RSHV4Ix/aGiMNkN5tB3bEZmVgcn9254ySrAgCrH7PvjXVf2Vfi3d/BfxvcF/DuoTed4f1aTIjy5+UZPRXPBA+7ID1DZr7gwG5r57EYWNGWmqeqZ14/iLH0sRePK6LS93lXLJWS10u/v06Hzb+zd+2VpXxg1X/hEPEmnTeFPiFAXjl0udGCTugJfyyRlSApJRsEDOC2Ca+k6w18E6DH4sPidNJtF8QG2NmdSWJROYSwbYWHJXIBwen4mtzHQVjFNbnx2Oq4atW9phabhF9L3s+tvIdRRRVHnhXmH7T3/ACbt8Sf+xevv/RD16fXmH7T3/Ju/xJ/7F6+/9EPWdT4GdmD/AN5p/wCJfmfk3+zp+0h4m/Z01DW7vw3pVhqcmqRRRTC+jkYIELEY2MvXcc5z0r3T/h598U/+hS8Pf+A9z/8AHa3P+CUihvFnxBBAI+x2nX/fkr9H/LT+6v5V5eFp1JUk4zsfpPEGZYDD5hOnXwiqSSWvM10XkfKH7GP7WHi79orxB4ksfEmi6bpkWm20U0LWEUqFyzMCG3u3GAKxv+Cpn/JBvDp/6mWD/wBJbqvsjaF6AD6V8bf8FTP+SD+Hf+xlg/8ASW6rrqxlGhJSd3Y+Xy2tSxGdUalGn7OPMtL3L/7Evg3TPiX+xXD4Y1yH7TpWoSX1rKi4DBWmYhlJHDAnIPYgelfHPgLxJ4i/YX/acuLHVBJLp0E32TUEVcLe2LkFZlHOSBhxjupXPWvuT/gnHz+y7oo/6frz/wBHNWR/wUF/ZxHxW+Hf/CW6La+Z4o8NxNKVjUF7qz+9JH7leXUc9GAGXrnlTcqMKkPiR72HzClRzfFYHFfwqsmn5O+j/r9D2L48atZ+IP2ZviBqWn3CXdjeeFL+4gnjOVkja0kZWB9CCK+M/wDglF/yNXxC/wCvOz/9Dlqh+yT8c28Vfs7fEv4R6vcO95beHtRn0dvvM9u8EglhHqUZgwHo5A4Wr/8AwSh/5Gr4hf8AXnZ/+hy0e0VWrSkvMv6hPLctzDCz6ONvNX0Z7f8A8FMP+Tbz/wBhe1/9nrP/AOCXv/Jvuqf9h+4/9EwVof8ABTD/AJNvP/YXtf5PWf8A8Evf+TftU/7D9x/6JgrT/mL+R5a/5Jl/9fP0PsKiiivRPhQooooAKKKKACiiigAooooAKKKKACiiigAooooAKKKKACiiigAooooAKKKKACiiigAooooAKKKKACiiigAooooA+Tf+ClH/ACQ3RP8AsYYP/Sa5r81q/Sn/AIKUf8kN0T/sYYP/AEmua/Nav1Dhv/cvm/0Ph84/3n5BRRRX1Z4gUUUUAFa/hHw1d+MvE2l6HY4+16hcJboW6LuIBY+wHP4Gsivqf9k/xjodjper6p4m0fw/p1n4fRDD4ia1jiuhI4cCLIXMjFQ2NvzcY5zXyXFGb4jJMsqYzDUvaSWiS3u9Fp116Ho5fh4Yquqc5WR8w6pptzoup3mn3sTQXlpM8E0TdUdGIZT75BqtX0X+114m0xfEFtZ6FomgCw1W2XUW16ztYpZ7xmdwxEuOAGU5wcn17V86V08PZnWzjLaWNr0/Zua2v/VtehGNw8cNXlShK6QUUUV9IcIUUUUAFFFFAGh4d0O58Ua/p2j2S77u+uI7eIf7TsFBPsM/pSeINDuvDOvajo98qpeWFxJazBTkb0YqcHuMivo79knxZo1rHq114k0bQbXT/D8C3EfiKS1jjuYZGJCxlwMuzKHxj5vlI5zVf9rfxVpT32njw9oWgy6drlt9tbxFb2sUs9y29lZBJj5SuFzj5vmHI6V+XLirHPiX+xvqz9nb4r6X33/w9Nz3v7PpfUVivaa9j5qooor9RPBCiiigAooooA/Vn9g//k2Pwx/13vP/AEplr6Br5+/YP/5Nj8Mf9d7z/wBKZa+ga/FMw/3yr/if5n6Thf4EPRC0UUV551BRRRQAUUUUAFFFFABRRRQAUUUUAFFFFABRRRQAUUUUAFFFFABRRRQAUUUUAFFFFABRRRQAUUUUAc/4/wDC6eOPAfiTw5K2yPWNNudPZvQTRNGT/wCPV8rfsjX1j4i1rWLLUjFPe+LvBej6syzIGZbq3gfSdUiJIzmOW2hVuf8AloK+ya+CPG3h3Svhp4h8aw3M3jaxv/C/iJjpUvgu+tLCaTTPEVxFMEnluCFSBdQimj8wMCmAem4gA6f9la6m8O+LvhC2ouUvda+H1x4QvI3OWW/0C9ERQn1xPd85z+6r7JuJvIhZgVD4wvmNtUseACcHGTjtXwnfeILv4c2ISXwJL4G1z4X6vY+OJbaTWn1u5vdFv3uLbVbiWd8tJKFN1LJhm5SMgk9foH9sr4W33x2/Zd8b+GfD6G/1a9sku9LS3nCefPDIk8QVtwX5igAyccg0Afnr+0R+3t+1l+zn8ap7Dxhp2i6PpnntNZ6XHp6zadfWwYYMV0QJXBGMncrAnlVPy1+pXgLxtF8S/hH4c8XwW7WkHiDRLbVY7eQgtEs8CyhSe5AfH4V+F0Hx0+JPgv4gab8Jfjd4hTxJ4M07V7W117SdeaDWxYxBlE3lXALvHLHGzr+6kBUgr2Ir97INNstF8MR6fp0Edrp9paC3toIRhI4lTaiqPQKAB9KT2Lh8S9T8Fd1fsJ+wlz+yr4H/AN27/wDSuavx08zjrX7E/sHnP7Kfgb/cu/8A0smr5jK42rS9P1R+5cd1vaZZRX95f+ks80/4KGfGP4+/CPwdZ+Ifg9Y6bceFrRXbW9WhgF7fWjqzA5hZSiwqB8z4Yg5zsAy2N/wTN/bW8XftTaX4u0XxzbWkuueHhbzx6rZRCEXUMxkG14x8odWj+8uAQwGAVy3x9+2poPxj/Y0/aC8a+NfAfiLU/CPgbxRqy3do0erRNHf3E0QmuM2byMZAkrSgs0eF3KMgMoP2N/wSh1bRvHHwN17xqulaTZeMdS1mSz1260rTo7FZ2hVXizHFiPO2ct8iqMyNx3P1B+FHtv7R902peLPgz4YSQD+0PGMWo3MfX/RrC2nvGY+yzRW/PqV9a8UuFt/F37G9iTabLz4v+LCUVlBkS21bVmkcKcZBWwLDP+xnjFdF8XfiJKnxq8XeJNNsItem8H6baeBtG0i4m8qPUdb1e4gkmiVxyuyBLMsRyFaQnASvLLhbf4fw+IbS30bx14T8W+AtNhbw14RvPEdtrOg2uo6kk+m6aLWQsZg26SQKj7QiZOFGKAPp79klk1j4e+IPFqjB8WeKdW1dTjAMIuWtbYj2+zW1v/8Aqr2+uY+Gngq2+G/w78M+FLPabbRNNt9OjZRjcIo1Tcfc7c/U109ABRRRQAUUUUAFFFFABRRRQAUUUUAFFFFABRRRQAUUUUAFFFFABRRRQAUUUUAFFFFABRRRQAUUUUAFFFFABRRRQAUUmaTcMkZGaAK+oQzT2NxFbTC2uGjZY5mTeEYjhiuRnB5xkZrw/wDZ4/Zsk+FWr634o8T6lH4j8Z6pPJu1LDYSIt/Dnoz4DN6cKOBlvePajiuiFepTpypxdlLc5amHpVakas1dx2I5p1gheR2CogLFmOAABXzT+zzZj4l/Fbxr8QrqFJLXzjaWPmIDgcc+xEaoP+BmvdfiN4f1DxV4H1nR9MuYrO9vrZrdJplJVQ3DZxzypIz2zntisz4M/D0fDH4f6boknkveoGlupYR8skzHLHOATjhQSOijpXXQrQo4WpZ+/Ky+W7+/Y83FUKmIx1G6/dwvL57L7tzE+PXw10Pxd4RvtZvrXGqaLZXFxaXkfyuuI2JQ+qn0/EYNeefsO6BpzfCqXVGs4X1GW6mtWuGQF/JBVgmew3MTgdePQV7f8UVLfDXxUFBLHSrrAHX/AFLV5J+w/DJb/BYrLG0b/wBpT8OpB6JWMZP6u1fqj7CFSX1OSb6r9Tl/2tvg7pPh3wCPFvhfS4tK1DTNSivZms8xqA21GdUHyg7lhJKgH5cmvorwD4qg8ceCtE1+3XZHqFpHceXnOxmUFlPuDkfhT/HHheDxr4Q1jQbklYNRtZLYsOq7lIDD3BwR9K4b9mnwH4l+Gvwxg0DxNJbtcW9zK1ulvIXEcLEMFY4HO4ueMjBHPYRKaqUUpPVP8DOdVVcMlJ+9F/gyh+1F+z/Z/H74fy2KeXbeI7DdcaTfNxslxzGzYyEfgHHcKedorpPgRpvjPRfhVoNj4+mguPE1vAI55IZTKxUcJ5j/AMUgGAxBIJBIJzmvQaP1rN1pSpqk9jB4icqKoPZO4tLRRWJzBSUtFADQK8y/ae/5N1+JP/YvX3/oh69OrA8deEbP4geDdc8NahJNFYatZy2M727BZFSRCjFSQQGwTjIP0qJLmi0dGHmqVaFSWyaf4n5nf8E5/i74P+EviPxrceLtetdCivbW2jt3uiQJCrybgMDtkfnX3P8A8NlfBb/ooWk/99P/APE15F/w65+Ff/Qa8V/+Blv/APGKP+HXHwr7634q/wDAy3/+MV59KGIox5Ukfd5lisizPEyxNSdRN22S6Kx7h4Y/ai+FfjTXrLRNE8a6dqGq3r+Xb2sJbdI2CcDI9Afyrwr/AIKmf8kF8O/9jLB/6S3VdV8NP+CfHw8+FfjrR/Fmk6r4in1DS5vOhju7qFombaV+YLCCRgnoRXqfx8+AXh/9onwjZ+HvEl1qFpZWt8l/G+mypHIZFjkQAl0YbcSt26gfj0SjUqUpRnuzw6NfL8DmNGvhpScItN3SueXf8E4/+TXdF/6/bz/0c1fTzqHUqRkEVwXwV+Dui/AvwJbeE9BuLy5063lkmSTUJFeUs7FiCVVRjJ9K73vW1KLhBRfQ8nMcRDFYyrXp7Sk2j8ov2tvhDefss/Hiw8Z+GrXZ4b1aeS6tolGIo3IxcWjYHyoyu2B/ccgfdNd//wAEof8AkaviF/152f8A6HLX3L8Y/g74e+OXge68LeJYpWsZmSVJrdgs8EinKvGxBAbqOhyCR3ri/wBn39k7wl+zhqGs3fhq/wBXvJdUijimGpzxyABCxXbsjTHLHrmuFYVwrqpHY+wqcRUsTk08HXT9s0lfuk7q553/AMFMP+Tbz/2F7X+T1Q/4Je/8m/aof+o/cf8AomCvffjj8E9E+Pngk+F/EFzfWun/AGmO68zT5Ejk3JnAyysMcntUPwH+BOg/s9eD5/Dfh26v7uxmvHvWk1GRJJN7KikAoijGIx29a6PZy9v7TpY8X+0KP9jPAfb5+bytY9LooorrPmAooooAKKKKACiiigAooooAKKKKACiiigAooooAKKKKACiiigAooooAKKKKACiiigAooooAKKKKACiiigAooooA+Tf+ClH/ACQ3RP8AsYYP/Sa5r81q/Sn/AIKUf8kN0T/sYYP/AEmua/Nav1Dhv/cvm/0Ph84/3n5BRRRX1Z4gUUUUAFP86Qw+T5jeVu3iPd8u7GM49cAc+1MopOKluhkjXEzwRwNK7wRlmSNmJVS2NxAzwTgdPQV0fw78A6j8SNfk0rTUJmjtLi7ZsZCiONioPsz7E/4GK5gMysGU4IOQRwfrX2Z+zn8X9C8O/D3+2fGX9i6HcPd/2dZ3tvYrDc3aAIWZxGvzKrEZcDHy88ivheLs4xmQ5a6+X0PaTeiS3u+qVtT1stw1LF1+WtOy/rqfGSmlr2H9prxE8/j670az0/RtP0K38uWybR7WJFuYnRXSVpFHz5DduBg+ma8z8M+F9S8YatFpekwpc38o/dwtNHEX5HCl2GW5+6DnrXvZZmTxeXU8fiYqnzR5mm9l5vQ469FU60qVN81nbYyqK+hP+GS/FI+E/wBtOjTHxidU/wCPETR8WflkEk7sbi+D1yBXh/ibwzqPg/VpdL1WFLe/h4lhWaOUocn5WKMcMMdCQawyviHLM5nUp4KtGcoNppNX06ry8y8Rg6+FSdWLVzNhje4mSKNS8jsFVRzkk4AH1NdD8RPA958N/GOo+Hr5t9xZsoMiggOGVXDD2IYV6z+yf4ui0/xVLY6zbaG/h6zgk1Ce/wBUt4xLZ7SArRykZyZGQYJ78c13P7UXxW0nXvBujat4QTR9RttUaW1vNUayR72AoFKR5dd0ZIL9RnjivkcZxPmVDiSllMMLek1Zyvpd6q7to0k9Otz0aWBoSwUsRKfvduvn+J8mefL9nMPmv5JfeY93y7sYBx64J/Ola4leBIDK5gRmdYixKqzAAkDPUhR09BTKK/T+SN+ayueFzMKKKKskKKKKACiiigD9Wf2D/wDk2Pwx/wBd7z/0plr6Br5+/YP/AOTY/DH/AF3vP/SmWvoGvxTMP98q/wCJ/mfpOF/gQ9ELRRRXnnUFFFFABRRRQAUUUUAFFFFABRRRQAUUUUAFFFFABRRRQAUUUUAFFFFABRRRQAUUUUAFFFFABRRRQAV8z/tdeBtM+0aV4w1dG/4Re8s5vB3i51bb5Wl3jKIrzPZra6ETBsfKssrdsj6YrN8ReH9O8WaDqWiavaRahpWo20lpd2k67o5oZFKujDuCpI/GgD4rk8eXfi7xJ8OdA1fT5/Enxg8MXdz4Q8a6LDZuLbUNFuESO6vppdgjSB1W2uk3kbjlAMnj2H9m/XrjRrHWfgtr2qSyax4ZtQdD1ZJQX1XQJBts7yJ8YZolIgc/N88QYk+YK8d+I2l+KtPsdO+GWvXOu+JbbwhLJevoVvdvDL488MFQm3zlKvPeWg2iW3BAmwMg+eu3L1nw7YeF7Hwdq3hDxGlp4Ca7+2fDrx/CnnQeGbidgkmi6iPvGwncmMFiPLbbE2CiGgD6F+Ef7EvwY+C6mbQvBFhfasziWTWdcT+0L15ByXEsobYSeT5YUE84r2zUR/xL7gf9Mm/lXlPws/aEs/F2tHwb4t09vAvxMtk3XHhvUJARdLgkz2M2At3CdpO5PmXo6qavfGj4qal4H1Dwf4b0DQbfxB4m8X3s9hYwX2oGwtYhFbSTyyyzCKVgAkfCrGxYn2NIuOkkz8N7jWLe1vrWzkbE90G8sf7oyf0r9mf2C/m/ZP8AAv8AuXf/AKWT1+ZKeB7r4afCf9obw34w+Feq6x4v0+6sray8Sabp9xd2em+QfNmkF2qBY0SNkn527xKocYHH6Efsja94t+EPhn4afCjx14XsdKn1bSb3UNL1HTtWN4zskonlguIvJTyXVLlfmR5EJUjcCQK8zC4V0Z83dH2+eZ5HM8P7FfZkreas/wBT0j4o/sj/AA1+NnxI0vxn480ebxTeaXbLa2Om39yx0+AB2ct9nXCuzFhu8zcCFUYwK0fiZ4u8Nfs0/Cye50Lw/Y2k0kyWOh+HNJt47YajqMxCW9vGiAAF325OPlVWY8LW58VPjN4V+DukwXfiLUCt3dt5Wn6PZobjUNSlyAIra3X55WyR90YGcsQMmvlzVr74g/Ef4vW5aCPTvizJY50jRm/0mw+HulXG6OXUbqQHy5tRmRXWONTjjH3A7N6h8KZ0Umk/s/eMPA0/xKvZ5fDHh+z1LxNd+Jra3a5tNX8YXMkiXKM8StseGMzpDHJtJ8wAZMQre+DfhXV/iF8W7CPxLZeTqdle/wDCwvGFrLiQWup3MRh0bSt/VjaWqmRgeA6xMPv8ch4RvNE+F/jR9f8AhEdYm8KxtJ4bstNW/eRPiJ4mYBGnKyBk8qAJI016gTcyudxSLDfYHwV+Gb/C7wX9hv74ax4j1G5k1XXdWCbPt2oTEGaUL/CgwqIv8KRovagDv6KKKACiiigAooooAKKKKACiiigAooooAKKKKACiiigAooooAKKKKACiiigAooooAKKKKACiiigAooooAKKKKAGmuM1/xy9vPLa2UW10Yo00g6EHHArs+1eaX3hvVLzU7t4rRmRpnKsxCggtnPJrWmot+8ceJlNR9wy7vVLy+ZmuLmWTPYtgfl/gKqrlTkHB9R1rfTwPqzdYo0/3pB/9epl8Aak3V7dfq7f/ABNdXPFaI8z2VaWtjKs/EOo2H+pu5Mf3XO4fka6PT/iGc7b62/4HD/gT/Wqg+Ht//FPbj6Fv8Kd/wry+7XFv+bf4VD9nLc2hHEQ2Oz0/V7TVEzbTpL6rnDD6irteer4C1SGRXiuIFdeVZXYEfTit7Tf7fscJdRxX0Q43LIA/5kc/jWEorozvp1Z7TidJ1oAA6DFRxSGRASjIe6tjI/KpayOoKKKKACiiigAooooAbRTJJUiUs7BVAySxwBVDR/EGn68s7afdx3kcL+W7xHKhsA4z0PBHSsnVhGapuS5nsiuWTXMloalFFcF8afiEfhr4EutThAa/lYW1orLkeawJBPsoDN74x3rUkteOvi54X+Ha7dZ1FUuyu9LKAGSdv+Ajpn1Ygdea81b9sTwvvwNG1cp6lYgfy31ifAf4I2/iyz/4TTxiH1a4v3aW3trkllYZIMsnPzFjnCnjA754+hrfw7pdpZCzg02zhtAMCCOBVTH+6BjuaegHOfDX4raL8VLG6uNIW5ie1ZVmhuotrJuzt5BKnO09D257Vx3iT9qjwl4b1i90x7TVbqe0leCV4YYwm9WKsBucHqDzivU9F8OaX4djnj0rTrXTo5n82RLWJY1ZsAZwB6AV82fAm1huv2i/G4miSUKt8yiRQ2D9rjGRx1wT/k0gO70X9rLwTql2sFymo6UG/wCW91ArRg+h2Mx/TFew6fqFtqtjDeWc8d1azKHjmhYMrKehB71wvxm8C+H/ABF4F1661Cwthd21lNcRXvlgSxuiFgd3XGQMjODXB/se315c+DNYtpndrO3vAINxJClkBdR6DOD+JoA94u7yCxt5Li5mjt7eMbpJZWCqqjqSTwBXkPiT9qrwXod39ntTea0R1lsogIx7bnYZ+oBHvXn3xk8Sap8XvilbfD3Q7nytNgm8q4ZSSryKN0juO4jAIx0yp9q9u8E/Bvwp4FsoIrLSoLi6TrfXcayzs3ruI4+i4FMDg9M/a88JXl1FDcWGq2SSNtMzRI6rz1IV92PoDXrnijxNaeEfDt9rV6sr2lnF5riFQXIyOACRySR1NGreD9D14odS0exvWjIZGnt0ZlPqDjIrif2lLg23wY8QYOGk8iP8548/pmkBe+Gfxq0D4qXV9baTHeW1xaIsjR3qIpdSSMrtZuhxnOPvCvQa+JPhHfS/DPx94M1SWYpp2v2xjmJGAFaV48E+zojewxX23TEcd8SPidpPwt0m2v8AV47maO4m8iOKzRWkJwWJwzKMAD16kVY+HnxA074leH/7X0uK5hthK0BS6VVcMoBPCsRjkd6+f/jlcP8AEz4vDw9CJXsdA0+eefbyPMERlY/Qnyk+ua7P9j66Evw21GEnmLVJPyMUX9QaAOn+IX7QHh34a+IP7H1Sz1Oe5MKz7rSKNk2sSAMs6nPB7Vzf/DYPgz/oHa5/34h/+O1wvxstYb39pjwtbXEUdxbzS6fHJFKgZXUzkFWB4IIJ9ua+iP8AhWfg/wD6FTQ//BdD/wDE0DMn4Y/GDRviv/aX9kW19b/YPL837bGi5379u3a7f3D1x2rB8a/tJ+FvA+v3ejXdtqd1e2rBZfssKbFJAOMs69j2r0XRvDOj+HfO/snSbHS/O2+b9jtkh34zjdtAzjJ6+pr5ltbG31D9sSWC6gjuIGuJS0cyBlJFmxGQR1BAP5UgO2h/bC8IPIBJpmsxgnG7yojj3P7yvSfBvxW8LePmMei6vFc3AXc1s4aOUDv8rAEge2a2tQ8K6Nq1v5F7pFjdw/8APOa2R1/Iivnb48fBG38GWY8Z+D9+lSWUqyXFvA5Aj+YASx8/KQxGVHGD2xTA+nqK4L4K/EB/iR4BstUuAov43a2u9uADKgGW9twKtj/arvaQBRRRQAUUUUAFFFFABRRRQAUUUUAFFFFABRRRQAUUUUAFFFFABRRRQAUUUUAfJv8AwUo/5Ibon/Ywwf8ApNc1+a1fpT/wUo/5Ibon/Ywwf+k1zX5rV+ocN/7l83+h8PnH+8/IKKKK+rPECiiigAooooAKVnaRUVmYhBhQTkAZJwPQZJ6eppKKVk9xisxbAJJCjCgnpyTj8yfzp0JImjKv5R3AiTJG056/h7UyiolCMouHQd3e59ZzftcaPc6fL4NX+0odGbTf7Mj8UGRvtQm8vYLlkHzbc/Nwd/tnivk1iWYsx3MTktknPPWkor5fI+Gcu4edR4CLXtPiu73ff5+Wnkd2Kx9bGcqqvbYXcVUqGIB6jPHHTNG5thTcdhOSuTjjODj1GT+ZpKK+q5VvY4LsKKKKoQUUUUAFFFFABRRRQB+rP7B//Jsfhj/rvef+lMtfQNfP37B//Jsfhj/rvef+lMtfQNfimYf75V/xP8z9Jwv8CHohaKKK886gooooAKKKKACiiigAooooAKKKKACiiigAooooAKKKKACiiigAooooAKKKKACiiigAooooAKKKKACiiigDhfix8KdP+K2h2sEt3caNrmmTi+0bXrHAutMulBCypnhgQdrxtlXUlWBBr5E1bwk3hfxRrTz+GIbX4224fV9A8JSai0HhTxDqgO1tXsYnIRrwRElrd2Uh1J7+fX3rXMfEL4b+Gvip4cl0LxXo9vrOmO4lWOcENDIM7ZY3BDRyLk7XQhhngigD4c1v+z5Pg5qetN4oHxi07R2il8Q+A/iVC1pr+n6nI6qfsUsa+dZXEk7hUjIePc4EUir1T4oabpVl4k1K103R/F3ijSfAGu2tra3njLxVcXmi2OsywwvDFBBB5uo3kii7SMQ4KEsy5Uc16v4y/Z11/wAK+LvD/iW58P2fx003w/cw3GnSatMlp4q00ROJECXmVjv0VssIpzGchSXc814suuT6n4F8Q/DWcSeKrSbV28TahD/ZJtPF9hObwXhkvdFuPl1KAP5al7eQZjACr8gNAHmfjTxNoHhXwf8AHTS9c+MfjWLxajGaHw3qVodLHiW6v7KJTvsJYhI6C7FwjKuUFuIRuZcE+hRzSeH9X1DWLu08aaxfeEfDwWfxX4fnn8P+Ih4fAZla8sdQiSO5RRCV+0W5MrGEZVWFcN8UvE2heMNR8eeLNS+P93q/xHSLTrn4ex6LbfYodTS2hjvYxFbAOp33M81siyFnWaGT7xyg9R/4WAfDut+M/Gi6/oXiA+LLSLw5qHjrxJYrpOiXSQ708q0s4Ge41i6G6VCYiiHYqKwwaAOrbwzofh/x/wDEKPRPEel/DPQfD0Fi+tfErVtQl1fxLqVvdWyzJ9murzelvExMiZUyEtE21FJBHJf2PouuaCI/FaeM71Y7ttM8Az6bey2fi3xnorfPJYXkPDmyBOPtE7Rt5Z3N5RJMnXfD74I+JPG1j4Ek0nwdDp2peFNJg0a1+J3xG0sLqRhgZzE1po2/5XTd+7mumV1BbhtxLfUHwx+CPh74X3V/qls97rninUgBqXifXJhc6jeAEEI0mAEjXA2xRqsa44UUAcx8E/gjceHL628YeLrXTo/Fq2I03TtJ0kf8S3w5p4xizsxgZJ2qZJiAXIwNqKqj2mlooAKKKKACiiigAooooAKKKKACiiigAooooAKKKKACiiigAooooAKKKKACiiigAooooAKKKKACiiigAooooAKKKKAEzXA6n441CC8uII1gRY5GQNtOeCR6133Fc03hHSmupZrh2leR2cq0m0cnPGMGrg4r4jCtGpNJUzkm8Zaw3/L3ge0aD+lPj1zX7z/VS3Mn/XOPP8hXfWel6bbAeRbW6lejBQT+fWvOfiR8SPGnguO4ls/Bkd7YICRfRXZmAA5y0aoGXj8PeuujH20uSmlfzaR51ZPDQ9pVm7eSbNOOz8UTqCGuh/vTBf0zVqPw/wCJZsFr9oj6NcN/Svm++/al8cXmfKksLIekFtn/ANDZqxbr9oDx/e8P4hkRfSGCJP1C5/WvcjkeLlvyr+vQ+dln2Bh/M/u/zPrFPD/iJD/yFV/GVz/Spv7N8UQ8pqML+xwf5r/Wvjc/F/xqzE/8JNqHPpMR+lX7P49+PrH/AFfiKaQek0Ucn/oSk1byHE20lH+vkRHiPB3+GX9fM+uG1fxLYpmfTo7hB1aMZJ/I/wBKdb/EG2LBLq1mtn6HGGA+v/6q+atG/aq8Y2Mi/bYrHU4s/MHiMbn6FTj/AMdr0bw/+0z4T8ULHB4i06TSZmJXzGXz4h6fOBuBP+7x61wVspxVFXlC68j06GdYSs7Rq2f97/M9ssdcsdQx5F1G5/uk4b8jzV7rXAx+GdJ8SWIv/D+pQ3Nu/wB1o5BJGSOMBh0/WqUlxr3hlvnkmWMfKC3zx+w9v0rx/Zq7WzPcWIkleSuu6PQr7U7XTYxJdTrAn95zgfnXO3XxS8LWefM1m3JHURkufyXNZlr8Q7lF/wBItY5j0yjFf8atHxppV4oN3pzM3uiuPzJrz8RQxr/3eUV6pv8AJo7KOKwr/iX+Tt+jMzVPjx4YsU/0eW4v3/uwwkf+hYrlNR+Pmq6ixTQ9EI7B5Q0rf98qP6mu8j8S+HrfmHSipzn5YIxz+dEnxCReItPyAONz4/TFfOVsqzzFaSxagv7sP1bbPUp5lllDVUeZ+cv8keOXmj/EPx6N11b300WeI5sQR/8AfJ2g/ka9d+EXgy/8F6FcW+oGIzTTeaFiYttG1Rg8deDVa58fahLkQpDAO2F3H8yf6V0fgvUrjU7Gea5lMsgmxkgDAwOOlRlvClLLMR9eqVpVKm15MrE588dT+qwgox8kdJXzN+2fdTLF4TtgxFu7XUjL2LKIgD9QGb86+ma8V/aq8GzeJPh/HqNrD5tzo832hsdRCVIkI+mFY+ymvsTymeoeC7SCx8IaHb2vNvFYwpGR3URgA1tV5B+zj8S7Hxd4JsNIknVNZ0qFbd7dm+Z4lAVJF9RjAOOh69RXr9IYV8V+FpvGEHxs8Yt4Jt4bnVfPvBKk5QKIftI3H52Azu2d+9falfL3wC/5OM8c/wC5ff8ApZHQJmD8UZfi9daTu8YWtynhwMpuodLaELtB53Mm4gf73AIFe7fAjWvCmqeBbeDwnE1tb2p2XNvPjz1lPVpCPvFv7w44xxjA73UprO20+6lv3ijsUiZp2nIEYjAO7dnjGM5zXy9+yGrt428TvbBhp32UD/ZyZP3YPvtD/rT6ARfs1SG/+Onie5uOZ2trqXP+0biPJH5mvrKvkG6vJfgL+0Tc318jf2PfySSGRUODbzNuJUf7DgfXYfWvrTT9RttWsYbyzuI7q1mUPHNCwZXU9CD3oYFqvH/2qrjyfhDdpnHnXUCD/vrd/wCy17BXhH7YN15Xw406AHDTapGSP9lYpT/MrSGcH8TPBbzfs6eBtagjYz6ZEhkcHlYZucn6Ps+m417r4O+JEGqfCK28W3j+aYLBprvYACZYlIkAHYllOPqKfpPheLxJ8FtM0G4GEudDgt8n+FvJUK31DYP4V8mWfji90X4U6/4Dmjki1CXVo1EHO8Lz5qY9niQYH9809xbHqv7O+g3Gu6D478YagGe71VZ7dGbIzlS8jD2LMo9thq3+xncltD8S2/aO5hf/AL6Rh/7LXsvgTwivhH4f6ZoK/ft7Ty5DnrI2Wcj6szV4b+xfJ8vi1PQ2rfn5w/pQMwP2hpNQi+P+iPpKCTVVWzNojYw0wlOwHJxgtjr+ddf/AG5+0F/0BbP/AMl//jlYXxj/AOTovCGf+fjTf/SivqigDifhVdeMbvw/cP42torTVBcsI0i2YMW1cH5GI+9u9+K8O0n/AJPMf/rvN/6RNX1PXyxpP/J5j/8AXeb/ANInoA+p65f4oRxSfDfxUJwDF/ZdyTntiJiD+ddRXg/7TvxUstH8MXPhWymW41jUAsc6RtzbxZBO7H8TAABeuGJ9MoDO/Y1ab/hG/ESsW8gXcZUdt2z5se+NtfRNeafs++BbnwF8N7S2vYzDf3kjXtxEykGNnACqR6hVXI7HNel0wCiiikAUUUUAFFFFABRRRQAUUUUAFFFFABRRRQAUUUUAFFFFABRRRQAUUUUAfO37b3wt8T/Fv4UaXo/hTTDq2ow61FdSQiaOPEQhnUtl2A+868Zzz9a+H/8AhiP40/8AQmP/AOB9r/8AHa/Sr4yfG7wf8A/C9t4h8balJpelXF4thFNHbSzkzMjuq7Y1YjKxuckY496xPg5+1J8Mvj1qF3p/grxPHqep2kXnzWM1vLbTiPIHmBJUUsuWUErkAsM4yK97A5zXwNL2VNJq99f+HPKxOW0sTP2k2z88P+GJPjR/0Jj/APgwtf8A47R/wxJ8aP8AoTH/APBha/8Ax2v1o/CuP+KXxU8OfBnwfceKPFl6+n6LbyRxSXEdvJOQzsFUbUUtySO1eh/rNi/5Y/j/AJnL/Y1Du/w/yPzH/wCGJPjR/wBCY/8A4MLX/wCO0f8ADEnxo/6Ex/8AwYWv/wAdr9ZkcSKGXkEZFO/Cj/WbF/yx/H/MP7God3+H+R+S/wDwxJ8aP+hMf/wYWv8A8do/4Yk+NH/QmP8A+DC1/wDjtfrPuxil/Cj/AFmxf8sfx/zD+xqHd/h/kfkv/wAMSfGj/oTH/wDBha//AB2j/hiT40f9CY//AIMLX/47X60fhXn/AIl+OXhLwr8TtC+H17dXUnivWYBdW9jaWU0+yAuyCWR0UrGm9WXcx7Uf6zYv+WP4/wCYf2NQ7v8AD/I/Nf8A4Yk+NH/QmP8A+DC1/wDjtH/DEnxo/wChMf8A8GFr/wDHa/Wj8KPwo/1mxf8ALH8f8w/sah3f4f5H5L/8MSfGj/oTH/8ABha//HaP+GJPjR/0Jj/+DC1/+O1+qHi7xVp3gfwvq/iLWJjbaTpNpLfXcyozlIY0LuwVQScAHgDPFJ4R8Wab468LaR4j0WY3Okatax3tpMyNGXikUMjFWAYEgjggGj/WbF/yx/H/ADD+xqHd/h/kflh/wxJ8aP8AoTH/APBha/8Ax2j/AIYk+NH/AEJj/wDgwtf/AI7X60fhXJfDn4peHPixpOoal4ZvWv7Oxv5tMndoJIilxFgSJhwCcZHI4o/1mxf8sfx/zD+xqHd/h/kfmJ/wxJ8aP+hMf/wYWv8A8do/4Yk+NH/QmP8A+DC1/wDjtfrR+FclpXxQ8O618Qtc8EWl68niTRLaC7vrUwuqxRzDMbByu1s+gJIo/wBZsX/LH8f8w/sah3f4f5H5if8ADEnxo/6Ex/8AwYWv/wAdo/4Yk+NH/QmP/wCDC1/+O1+tH4UfhR/rNi/5Y/j/AJh/Y1Du/wAP8j8l/wDhiT40f9CY/wD4MLX/AOO0f8MSfGj/AKEx/wDwYWv/AMdr9aPwpM4o/wBZsX/LH8f8w/sah3f4f5H5Mf8ADEnxo/6Ex/8AwYWv/wAdo/4Yj+NH/QmP/wCDC1/+O1+n2mfEzw9q/wAQtZ8E2t40niTR7WG9vLUwuBHFL/q23ldpzjoCSK6r8KP9ZsX/ACx/H/MP7God3+H+R43+yV4E1z4a/AvQfD/iOxOm6vbSXLS25kSTaHndl+ZCV5VgeDXseKKK+XrVZV6kqst27nt04KnBQWyHUUUViaBRRRQAUUUUAFFFFABRRRQAUUUUAFFFFABRRRQAUUUUAFFFFABRRRQAUUUUAFFFFABRRRQAUUUUAFFFFABRRRQAV8//ALUHwb1P4i618P8AxHp3hu08YDwte3FzNokmptplxK0kWyKaC5UfLJE3zbWIBDE53KtfQFJQB+Yt54B+IGh+EP2hfE134+1Pwxb+F9WXU77wz4f1GFYAZ5DqGoQRySQCRSLe5jjjkTy1eZJDggivefgb+z34psviV8NfEmr+FNJ8Nr4O0NtJuNZtNWku11uE2yQwJb2rKBaRqUWYg4YNkfNuZz6H8WP2YV+JPx48FeMku4Lbw7ajd4p0diwGtvbESaZ5iAFXEEzO2W7YHI4Hv1AC0UUUAFFFFABRRRQAUUUUAFFFFABRRRQAUUUUAFFFFABRRRQAUUUUAFFFFABRRRQAUUUUAFFFFABRRRQAUUUUAFFFFABRRRQAxvut9K/DH4+aneXHxu+IAlu55Amv36qHkJAAuHAA9hiv3O6qfevyf/ai/Yu+J2gfEDxP4p03R28UaHqmpXOoLJpAMs0KySs4V4cb8jceVDDjkjpXmY6EpQXKfonBeJw2HxVRYiSV0rX9T5x8M/EbxX4LvBdaB4l1bR5xjL2V5JFux2O04I9jX0v8J/8AgpP8RfBksFt4shtfGmlg4Z5lFvdgYxxIg2nHX5kJPrXyTNDJbyvFLG0UinDI4IIPcEetMrxIVqlJ+6z9fxWV4HMItVqSlfr1+/c/Vrwp48+Cv7WkZ/sTUR4Y8YuNzWNyqwXDMcgZTOyfpk7GLAYyRmuN8ffBXxN8PmeW6tPtumgnbfWgLpjGcsOqfjxnvX5tQzSW80c0MjRSxsGSRGIZWByCD6g+lfWXwF/4KIeM/hsltpHjJH8a+HkwnnTv/p8KZ5IkP+t4zw/J4G4Cvsst4mr4W0KuqPw7iXwto4nmr5c9e3X/ACf4Hbj6Ucele++F734IftPW/wBp8JaxFo/iCRPMksFxb3KEdd1u3DAHqycHj5uaxPE/7LnizRmkk0trfXLYN8vkv5cu31Ktx+TGv0fCZ3g8VFe9yvz/AMz+c8x4ZzHLqjhUpt2+/wC7c8d49KOPStbWvCet+G5NmqaTe2BycG4hZQfocYP4GqNjpt5qkwhs7S4u5W4EcEbOx+gAr21UhKPMpKx8zKjUi+Vxdy54e8Uav4TvRd6RqFxYT92hbAYejL0I9iK9x8H/ALWl1bqlv4m0tbxAADdWWFf05QnBJ9iPpXl+m/BXxzqoHkeGr1c/8/AWH/0MiursP2WfGt3GGm/s+yPdJrgk/wDjikfrXi4x5bWX79xv5PU+gwKzag/9njK3mtPxPcNL+IXw28aA/Z9VtrK4wMrOxtWye2GwpP0zW9H4L03UIRJYap5sZ/jUrID+WK8Js/2RPEEh/wBK1rT4B/0yDyH9QvvWpD+yDf28geLxZHG/95LNgfz8yvmKmHwCf7vEW9Vc+upYjMZL99hbvydj2L/hXZ/6CK/9+v8A7KpY/h3F/HfM/wDuxgf1NcF4X/ZrFhtbW/FOqako/wCXa3meCMj0PzFj+BFdh4g0uX4b+GZbjwP4JTxFrEalYrVbuO3eT/fnmOfzyeBXl1VBS5aVTm+Vl97Z7OHhKa5qtHl+d3+Bsw+ANNRsu88nszgD9BmtPRY9Nt/tNtpskJMEm2eOOUO0bkA4YZODgg4PqK/Oj9oj4zftL39vdxat4f1bwN4fz8y6JbvtABP37tCTz7MoPpXs/wDwTLkkm+EfiqSZ3kmbxBIztIcsWNvBkknvnPWuqtl86WGeInUT8lr+J1050/ackI2PsWmOokUqwDKRggjNPpK8Q7j5/wDG37K1veaudW8H6qfD93v8wW53CJG9Y3U7kHtz14x0qnH8NfjlGn2ceNLTyvu+Y107HHruMW6vovcKWmB578I/AniLwTaan/wkPiJteuLyVZRuLt5RAIOHY5II28YGNteYXH7P/wAQNH8baz4g8M+ItM06XUJ5m3M8gby3k37CPKYdQvT0r6SooA+c9Q+AvxH8ZRpbeKfHkcljkFobfzJFPvs2xgn617F8Pfh3pHw10EaZpMb4Zt81xKQZJm9WOOw4AA4/OuqopAcn8RPhronxK0cWOsQMWQ7oLqIgSwt3KkjvxkHIPHoDXiVp+z38RvA8si+EfGUSWjNny5JJIQfcph1z719M0UwPnX/hT/xc8QMia147it7XcCyW00hJwQcFVRARx3Ndt8dvhVqnxU0nSrLT721tPsszSyG53ANlcDGAeRz19a9TooAo6JYnS9HsbIkMbaCOEkdDtULkflXkNz+zqlx8Z18X/bIRpf2pb5rLa3mecFzkHpjzMN+Yr22ikAV498E/gzqfwv17Xbu7vrS6tdQVRGkG7cuHYjOQB0btXsNFAHhPxd+A/iDx34+tvEej6vZ6a1vDCsTSmQSpIjFgwwD0J4+lZ3/CnPi9/wBFF/8AJqf/AOJr6HopgeafCfwT4z8J3moSeKfE39vQzRqsCebI/lsCST8w757VwfjT4BeMtQ+JuoeLvDmuafp080m+BpXkWRMxiNhxGw5G786+h6KAPnqX4S/GHVlMOo/ECCGBuG+ySyhsfhGn866X4c/s16B4JvodU1CeXX9YjO9ZrhQsSPnh1TJyw9WJ9RivU9S1ay0a3+0X95BZQb1jEtzKsa72YKq5JxkkgAdyRVyjUBaKKKQBRVLU9WstFtftOoXkFjbblj865lWNNzMFVck9SxAA7kgVcoAWiiigAooooAKKKKACiiigAooooAKKKKACiiigAooooAKKKKACiiigD40/4KkXDWvwT8DzRwvcPH43sHWGPG6Qi3uiFHuen41ha83xG1/4qeL/AI+yeA7n4cWXhX4fX9nYprbwyXV7eIssqs0aMf3a5/i67RjOcL7T+2V8CfEP7QHgLwtovhuewt7vTPE1prEzahK0aGGKOZWClUbLZkXAIHfmvTPjB4SvPHvwm8aeGtOaKPUNY0a80+3a4YrGJJYXRSxAJC5YZwD9KBnyNZ/tFfGu3+CPw01vUtX8PJ4h+J2vaboukzxacWj0qGberXEibsSyMfLbaflGSMZqr4//AGqPin8N/hP8YtO1TUdK1Pxn4A13TbGHXo9OWOK+trohlZ7fJVX2g528DcP7pJ9B8Vfsu+NLj9n74KaHpF1pEnjX4b6np2rLb3Usgsrx7bO6LzAu5QSRhtvYjjOR4f8AtSfCvxZ4K/Z1+M3jPx7NpVr4i8ceItJuF0rSpmmhtYYHVI08xlXe+0nOFx8gPfgGdd8cf2uPH2hfED4t/wBgeOPCfhaw+Hr2kdl4Z1a1jkufELOgaYBmkVxt5x5Q5+Ucferq9e+OPxj+L/xA1TQ/hdf6V4bbRPCNh4kFjeWKXUuq3V1Gsq2pkkdViTDBd45BHoflg+IX7MHxNs/il8Uda8GaP4E1mDxtNaXFprHiaMTXGiyRxhZcQyQSI4f5hx/sk+lbni74FfGLwN8UNc8W/DK88O6hd+IPC1poVxd6o32NrC7gUIt1HCsTxlAFDeXjGTjG0YILQ534tWnxY139oz9m6e417TfC2sahY6hI2mCxFzFp92lgjXylhJiZXDFE5+TBOTmvtivnL4hfCf4nXXir4F+LNOutI8W+IvBcd5DrcmpSmwW9a6to4JJoxHGVXBV2CgD+Hivo6gQV8W6fofjl/wDgpNrDx+KbFLdPCkN1JE2mgltMN6ALQHfxIH5839K+0q8YsfhFrdr+1pqvxMaWzOgXXhGPQkhWRvtH2hbrzSSu3bs2jruzntQM8K8AftVeP/EH7OXwZ8Y3l5Ztrfij4g2nh3UpFtEVHs5LiaNlVf4W2ovzdawfiF+0h8atH0D4yeONL8TaHB4e+HvjGTSItEn0YPLfwedFHsefeNgUSrgqu4ktyOKs+B/2SfjF4Z8J/Dv4eT/8InJ4S8GeObfxMusLezi7vYI53k2iHytqNtkfILcnaAQBk9h4w/ZM8Za98Gvj54Vt7vSV1Hx34tfXdLeS4cRJbmeB9sxEeVfETcKCMkc0BoYn7T3jf4k+PNV+PvhbQde0rQvBngjwisuo2Vxp32mfVftdnLIyiTcDEVRHwy55C5DZOOP0f48eL9B8J/CnwF4f8e+GfhnYWnwwsfEUmr6/BFM17Pt8tLNBK6qN23OQC3BPOMV6t8YvgL8VNS8efGCfwXH4avNC+JmgW2l3U2r3k0E2nyQQSQZVUjYOGSVu/Ujpj5ubuv2VfiH4T1HwLrWkaH4K8aXmmeAbXwfe6f4hkbyba5iYOLuEtCwcA5GCqnGR34BlHwz+1V8TPjrY/AfRvC+oaR4J1vxraapeatqcmnm+RPsUjptiiZwNshiYkFsjcAG457r/AIJx/bB8HfF39oGI6h/wmeqfaDACI/MzHv255C5zjJPFZk37OfxX8L6t8F/GGkzeFPEfi3wlZ6jZ6taSJ/ZNlN9rLENCsEO0CPeQTsUttBxljj0v9j74M+J/gf8ADXWNF8XXen32sX+vXeqtNpru0TLNs5+ZVIOVbjH40C6Hu1fAvxMuvH2j/tUftA674D8R6f4buND8I2Oq3Ml5povHuVhtzIIEDMFQMFbLkMRgYHNffVfIXxc+AvxZuvi18WPEng638Maho3jrw5F4eaHVL+a3uLf9z5RmG2JlIXc52k85HpggIb4N/a31tvFHgnUfFL2tn4Y8UfDibxHDBHCFC6na5kukV87tnkqzhSTjjmvav2X/ABR4s8cfAnwj4l8az29x4g1m0/tCQ2sIijWKVi0KhR3ERTOe5NfJ/wC1x8Brvw5+z1+z74HtdQWTxZa6tbeFEubcH96l3ayRXQTI4Q7VzuA+Xr6V976Po9n4f0mx0vT4EtLCygS2t4I+FjjRQqqPYAAfhQDL1fJv7d+neMLq7+DJ8O+I7bRrebx1ptqkU1l5xF6xkME7HcNyJtbMZGG3A5GK+sq8T/am+Gniv4j+HfBU/gyPTrnW/DHiuw8RpaapcNBFcLbiTMe9VOCS45I6A+1Aj5z8aN8SNH/aY+M+o+E/FWmaLq+jeBtO1DUdQuNKFybtoIWfy44y4WISFXyx3bQRgd60NU/a08Y+OI/hZpGn+N/DHwquNe8Hf8JNqev63bRSRPcCTyRbwrNIEAd0dsElgvI+7g+s3fwG8W6t8Rvi54nuG0uBPGXg2DRLa3S4dzDdrA6PvPlj92GfhhyQPuivL7P9knx94JHwv1iw0LwZ431Pw/4SfwxqWka/O/2bcbgyx3ELGFgSpZs7lBxkD73APQ97/ZH+MOqfHj4B+G/GWtwW1vq94biG5FmCsLPFPJFvUEnAYIDjPUnHFeyV518AfBniPwD8J9D0Xxdd6XeeIoRLJeSaLZRWloGeV3CxxxpGuFDKCdg3EE969FoEFFFFABRRRQAUUUUAFFFFABRRRQAUUUUAFFFFABRRRQAUUUUAFFZXibxHp3g/w5q2v6xcfZNJ0u0mvry42M/lQxIXkfaoLHCqTgAk44FeKeD/ANvP4D+PPElhoOjfEC3m1S+lWC2iudPu7VZJGICpvlhRMkkAAnknAoA+gKK+efEX7f3wF8J+JNT0DVfHf2XVtNupLK6t/wCx79/Lmjco67lgKnDAjIJHHpW/8af2vPhX8Ab6DT/GHiZbbVpo1mTTbSCS4uPLY8Myop2A843EZxxmgD2eivJfDP7VPwt8YfDTWfH+k+LILvwxoyb9SuEt5vOs/aSDZ5gz2+U5wcZFT6p+058MdF+FOnfEm+8WW1n4O1LIstQnhmRrkhmG2OEoJWbKN8oTOFJ6c0Aep0V4p8F/2xfhP8e9YfSPCXidZ9aVWddNvYJLaeRV5LIHUB8Dk7SSACSBXReB/wBor4d/Ejx/4i8E+HfE0N94q8Pyyw6jpjW80MkTRSmKTaZEVZArjBKFhyOcEZAPSaK8gk/az+FMej+OdVbxVjT/AARdx2PiCb+zrr/QpnmaFUx5WZMyKy5jDAYyTjmk+D/7W3wo+PXiW58P+BfFX9u6vbWjX0tv/Z13b7YVdEZ90sSKfmkQYBz83saAPYKK4b4t/GnwZ8CfDMXiDxzriaDpM1ytnHO0Es5eVlZggSJWYnCMemAFNYdz+0/8MrX4PwfFKTxOo8CTyeVHqy2Vy2X80xYMQj8wHepHKds9DmgD1WivLPGn7Tfw1+Hvgvwr4s8QeJP7P8P+KEik0i8+w3Mv2pZYxKh2JGWTKMD84HXB5rh9d/4KEfAHw3reoaRqPj77PqOn3Mlpcw/2NqDbJY2Kuu5YCDhgeQSOODQB9F0V81ftIftYeB/CPwftNR0r4nw+E9d8QabHqnh25j043k00bgPG0ls8TMsTj5SzqpHOOVIrs/hF+1F4C+K3wxvPFmn+JbG8TRNPF3ryWkc26xZYi8p8p0EpQbJNp2fNtOMmgD2KivMfBX7SXw3+Ivw71vxz4c8Txan4Y0RJpNRvEtp0e2WKPzHLQsgk4TkYXntmkX9pb4aN8I7b4nv4stbfwLdM6QarcxSw+c6SPGyJE6CRm3xuAoQk7SQCOaAPT6K8K+EP7a3wg+OHiP8A4R/wx4qV9bct5FjfW0lrJcAAkmPeoDnAJ2g7sAnFdVD+0Z8Orj4xy/CuPxGp8fRDc2km0uB/yxE3+t8vyifLIbAfPUdRigD0uivM/An7R3w5+JnxC1/wP4a8SLqXinQfO/tGwFpPF5PlSiKQh3jCOA7BfkY9cjjms6P9q74VSfF0/DEeLoR43FwbT+zWtbhV84Jv8vzjH5W7Hbfkn5fvcUAeu0VleJvEuneDfDera/rFx9j0jSrSa/vLjYz+VBEheR9qgscKpOFBJxwDXh/hr9v74AeLNXt9M0/4jWa3dw4jj+3WV3aRlicAGSaJEH4tQB9C0V4z8WP2vvhJ8DfFEfh7xt4s/sTWJLZLxbf+zru4zExZVbdFE69UbjOeOlehfD34haB8VPBum+KvC9//AGnoOoq72t35MkPmBXZGOyRVYfMrDkDpQB0lFeAeF/26Pgz4y+JUHgbR/FL3+t3Nx9ktmhsZ2t55s/cSUJtPf5j8vBw1dD8TP2svhR8G/Glp4U8Y+LotG1+6ijmjtXs7iVQkjFUZ5I42RASp+8wwOTgHNAHr1FeW/GX9pn4bfs/XGlQ+PvEn9gyaosj2Y+wXNz5ojKhz+5jfGN69cdeO9YcP7aHwYuPh3d+OofHFvL4YtLuOxuLuOyumkhmcEojwiLzV3BWwSmODQB7dRXjHwv8A2w/g78ZvEMeheEPHFpqWsSBjFZTW1xaSS4BJCCeNN5ABOFycA10Hg39ob4fePvFPi/w5ofiOO61fwlJJHrcMttPAtmY5HjfdJIiowVkflWI4znHNAHo9FfNLf8FF/gCvir+xD45Xdv8AL+3ixuDabs4x5uzGP9r7vvivQ/HH7T3wx+G/irw74d8R+LbbTdU8QxRT6YpgmkhuI5HKI/nohjVSe7MB36c0Aep0VwPir45eCPA/xC8O+B9a1v7F4p8RDOmWH2Wd/tHzEf6xUKLyD95h0rA8dftXfCn4a/Eaz8CeI/FsWneK7xoFisPslxLgzNtiDyJG0aFjj77DAIJwCDQB67RRRQAUUUUAFFFFABRRRQAUUUUAFFFFABRRRQAUUUUAFFFFABRRRQA0/pX51zft/eM/hh8WPF+ha5YWvirw9Zaze28EbEW91DGs7qirIAVKqB0ZST/er9FOOa+PfGnjz9lr4P8AivxBf3WlWHiDxbJfTSX1vFZvqEwuDITJgzHyo2Dk8Bl7jFevl3s25xnSc79F/WhzVrqzUrGn4e+LfwE/awlt7fWPCL3WssvlbdR0V5JIu5H2mFWCL15Lr+FR+Jf+CaPwh1y4aawOuaAjdIbG/DoPp5ySH9a8/wDEH/BTbR9JiFp4N+H8n2VVwj6hcpbqv/bKNW4/4GK8v8Tf8FIfiprKGPTbfQ9AXtJbWjSyj8ZWZf8Ax2uieQVsTLmjS5U+7TO7DZ7isHHlpV5fJu33bHoesf8ABJ+0lumbSviPPa2+flivNIEzj6usyA/981l/8Onb7v8AEy3/APBK3/x+vENY/bQ+M+uRNHP46vIUbtZwQW5/Bo4ww/OuKvfjh8RtSZjdePvE9xu5Ik1i4I59Bv8AfsKceD29ZNL7z148c5rFWVVv5R/yPrvQf+CU1pZX0c2o/Eq6mRGDBdP0sW8g+jtM/PTt2r66+FnwrvPhnaC1fx14n8VWqrhYvEFxDcFT6hxEJPwLEe1fjrP8RvFl0CJvFGtShvvb9QmbOOmfmptv8QPFFnJ5lv4l1iCT+9Hfyqfz3V2U+E/ZfBNfc/8AM8jG8S4zMUlipcyXkv8AI/ci4bZDIwhadlUkRrty3sMkD8zXz/4q/bG8M/DnUp7TxR4J8ZeGoUl8pby70lBbzHuUdZCG9eK/PnwX+158XfAu1bHxrqF7AGBMGrML1Tj+EGUMwH+6RX0r8P8A/gpVp2tQtpnxJ8Hxm2mASS60lRLE2SMh4JTnaBzw59hXJicixtFXhaS8jxJV1VXuPlfmrnsI/wCChXwf8nf/AGhqm7/nn/Zz7v8AD9axdW/4KTfDGxVhaab4h1Fx93y7WJFP1LSg/p3rM1L9mr4B/tOWM+q/D/WLXR9TPzu+iMFVWI482zfGweyhCeeetfL/AMWv2H/iX8MWkubXTv8AhLNIUE/bNGVpJFAPG+HG8HHPyhgPWvlK31ii+WUbHjYrE5ph1eMU490j3PxJ/wAFQU+zzR6B4DczHiKfUb8BR7tGic/TcPrXiPjX9vT4u+MIjDBq9r4cgYYZdFthGx/4G5dx/wABYV89zQS2szxTRtFKhwyOpVgfQj1+tMrglWqS3Z8vWzTG1dJza9NPyPSrX9pj4r2bBo/iD4gJH/PW/eT/ANCJrsvD37dHxl0GRN/ihNVhU/6nULKFwfYsqq3/AI9XgdFSqk11OSONxMXdVH97Ptbwb/wU38RWrFPFfhDTtUQ42y6XM9qyjvlX8wMfxWvr/wCAHxo8M/HPwre+IfDWnXGmqt19nvIbqBI5DMI0JJKEhvlZcHOcAdMYr8aq/ST/AIJk/wDJH/Ev/Yef/wBJ4K7KFacpcreh9Tk+Y4mvXVKrK6PsOuT+KnjYfDf4b+JPFBg+1HSrCW7WDOBIyqSqk9gWxz2rrKyPFfhmw8ZeGdV0HVIvP07UraS0uIwcExupVsHscHr2r0YWUlzbH3DvbQ8b8P8A7MOkeLtDs9W+JdxqHirxndRLPcXzalPCllI2G8u1SJ1WNEJO3AycZJ7V1ms/ELSvgzY6F4XmbxF4y12SBjb2lnAb7UZoUIBmlbgAAsq73K5Pqc1y2gv8ZPhlo9r4Xh8M6V4/s7NFtrDXm1n7DL5K/Khuo3jYlwuMtGTux6mptW8KfETQfGmifEC20zSPFGutof8AY2saPbXRtFH7/wA5ZLaSRTkKWZSr7cgA9eK9CV5y/eSTXTX+rfgYKyWiOltv2gvCFx4Du/Fclxe2dpZ3Y065sLmykW+ivCyqLY2+N5lJdcKAeuenNO8I/HbRPFWo32lz6XrnhvWLWybUP7N16wa2mmt1xukj5KuASAcNkE4IFecXnwJ8YeILLVvFl0dJsPHN54lsPEkGk+c0ljGtpEIoreSUJuLGPfukCn5iuBgVq3nhfxj4+8XWvjPxboVr4Rs/DWk6hDY6db6iLy4uZ7iJVkkkZFCiIKpCrnJPzHGAKPZUNbP8fw89dLhzTNHw/wDtYeEfEK6PdppfiSx0LVpY7e21++0l4tPMzsFWMy54JY7dxGzP8Vafi/8AaR8NeEde1XTW03xBrCaMFOr32j6XJc22nZUPiVx3CsGIQMQOvSvGPBvhX4i/Fn9nHwX8Prrw/pen+GNQ07T2uPE0OobmFkhikVEtym4XBVQMk7AQSDyANDxh+zvrtp408bT2HhG18X2vie8a+tb6bxJdacmnu8ao63MMbASxggsNmWI+U44I29hhozak+/Vd11+/Qnnm1oexa58fdA0nxhofhqy0/WPEWpaxYxana/2LaCeL7LJJ5Ynd9wCoCQSx4AIrD1/9q7wjoDa1cPp3iK+0LR5JILvxBYaU82nrMhIaISg8kMNu4DYCRlhVrwb8K9S8L/FbR9WEFnFoth4Kt9AH2VmCrPHPu2orsz7NuMFmJ6ZJPNefXHw6+Kfhn4S+I/hToPh7R9U0q4t7+30/xJdaj5QFtcNIxjlg2FjOPMZQwOzlSTwQcIU6En93W3qU5TNHxn+0C8nj3xR4bki8RaX4aXwYNYXWNN0797asYp5nnWU5UDy0VFJGPNVlzkV1V1+0FofgubRvDCWPirxdrTaDb6sosdPFzcz2zAp50hUqofKEt0yWAUEnFYniT4N+JdSj8XCCG3Y6l8No/DNvumAzer9qyp9F/fJ8319K6LwF8NdZ8P8AxSi168hhFing7T9E3rIGYXEUsryKB/dw680S9jb0X3sPfL2qftEeE7Lwv4Z1qyGo6+fEqltJ03SbNp7y6CjMmIuNoQfeLEBT3q/8MfjVofxW1LXtO0y01Ww1DQzAmoWurWbWssLyqzKhVjnICHPbpgkGvCfBvgrxN8F/+FUwW8Omal43s9M1ayn8M3F35JvbWS7WZntrjaUEkZ8slWPKs3TGa7L9nu913Vvjd8Z73xDY2enahIdHR7SwnNxHb4t5CIml2gPIqsu7AxluOMVdTD0ownKPTZ3/AL1tvTqEZyckn/Wh23i79oDQPCnii90KPS9e8QXmnRpLqbaDpr3cenK43L5zA8MV+bauWxzjFV1/aT8JT+BfDviWzTU9RXxG8qaTpNlZmXULwxswfZCD91dhJYkKARkjIFY83h74hfDnx94xvvC3h/TPFGl+KrmO+SW61D7I+nXAhjhbzQUbzIiI1YbPm+8Mcg1yfgn4M+PPh14N+GmrWdjpureKPC1vqNnfaJJciGO6hupvMJgm2lUdSiYBXBDMMrikqVDlTv2676P7tbIOadzvL39pnw/p+jafe3Og+KIby91GTSY9HbSXF99qWLzthizyGQghlJX5hyBki3rn7Quj6NeW9hD4f8T6zq5sob+803SdLa4n02ORSyC5AO2N8Bv3eSxxwDxnMm8PeO/HHij4feINe0XT9D/sbW7q7ksbe9+0PBavYyQpvfaA8hlc5CcBSvJINM1TQPHfw9+JnizxH4W8O2PjDTvFItZJbaXURYz2VxDCIclmRg8TKqnj5gS3ymo9nS0XW3frfa/pqO8tzX1b9ozwnY+F/Duu6emqeI4vEBlGnWejWTTXU3lBjN+7O3BjCtuBwcgjBNWPEnx70Hw3rmi6Q2ma/qN/qdkmomDTtKlmktLZ3CLLPHjeg3HaVClhg5HFeYa58DfEdh8NtP0y48MaR451G71W/wBZ1SODUH0+WyvLiQypJYz8GNEY7WzyR0HJFUPHnwZ+JOreF/CWmmx0/XPFdhpENrF44g1aWyvtMvA/7x5CBuuIdu3AxlirEj5sjRUcO2ve6vqvl/X3XE5TO7/bA1KDR/gvJf3bmO1tdZ0qeVwpbai30LMcDk4APAGa6DwZ8fdB8WeJo/D8+ma54Z1W4t3urKHxFp7Wf26FMF2hJPzFQQSpwwHJUYNJ+0L4K8Q+O/hm+l+GFtJNcj1Cxu4PtzbYcw3McpL8cgBDxjnoK5W48D+N/i5498O6n4v0Oz8H6R4civAiWmoi8nvrieBoCyMqL5cSo7Nz8xO3IqYKlKglN7X6+Stp1uEuZS08jXh/ak8IyXkUjWmuxeG5roWcXiqTTXGkPIXCDE+fuFjtEhGz/arXX48aJN8TNT8EW+ma1d6jpbxrqN9FZj7DZK8AmV5Zi2FUqcc85B4ry+6+GfxN1X4SwfBu50fR4NFjtotLl8YR32VexjKgMloV3icooGC2wNzuxXc+GfhHqEPi74xNfkW+keLBawWU8Um6Ty1sVt3YjsQ2cZ64olTw8U3fXprfqrP89PIFKbseW/Hz4/6F8QvhtbWmmaR4hTT9Q1rTRp+t3elSRWF7svYXPlyHkAqrEFgu7acZr13xh+0b4b8Ha9qelHTPEGtHR1V9WvNG0x7m300FQ485x3CkMQoYgckCvL9a8A/FzWPhXoPw2fwvokdpos+nJNrqaoCt5b2s0TKYoSm5HIjBbecfKwG7cMR+NP2e9dtfHPjO8sfCVr4xs/E10by2u5fEl1pg0+Ro0R1uIo2Aljyu4FMsRlT2I6eTDuKhJ7X6ry9OhHNU3R654g/aA0DRvEmhaHY6drXiS+1qwj1O0/sOy+0IbV3CCZm3DauWBLHjBFXvB/xo0fxx4x1Xw/pum60Rp809sdVl091sJpoX2SxpN0yrcfNgHBwTXPeD/hTqvhf4reGtW+z2cWjaV4ITw8RaO2xLhZ4mCxq7M/lhUOCzE9Mkmuc8F/DLxnY/HSPxHJoWneFdPEl4+s3WkapI1tr3mKRbv9kIxHKhwzu3JOeWzxxclFp2fTv1NOadz6HooorhNwooooAKKKKACiiigAooooAKKKKACiiigAooooAKKKKACivDv2uP2lv+GWPhtp/iz/hHP+En+16tFpf2P7d9k274ppPM3+XJnHk424/i68V5D8K/28PiJ8TvEXhe2T9nDxRYeHtcureL/hIluLma0hgkZQbjf9iCMiqd2d4BA6jrQM+z65jxp8NfCvxG/s3/AISjw/Ya+NNuPtVouoQLKsMo43AEYz9a8K/4bS/4zGb4D/8ACHdHCf8ACQf2n62Ius/Z/J/4B/rPf2qb/hsr/jM7/hQf/CIf9zB/af8A1Dvtv/Hv5P8AwD/We/tQB9LUV8M+O/8AgpLrvhv4xeK/h/4e+C+oeMr/AEG7nt2fTdVkaWWOJsNMYktHKqOp5IGeteqfso/tteHP2optX0yPSLnwt4l0qEXNxpd1MsytDu2s8cgVSQpKhtyrguvXPAFj6Sor4F8Qf8FPtU1jxL4hg+Gfwm1Pxv4e0FGmu9XE0i/uVJzMyJC/lRnaSC5zjJIGCK9r+FH7aWhfF79n3xn8SdI0aeC+8J2F1d6hoFzOA3mQ27TqqzBT8jhSA+zPB+XjBAsfR9Ffnhp//BVzXr/w9N4jT4DatJ4YtrgW11rNvq8ktrDJ8pKNILMIHAdDtLA/MvrXvPiX9tzQbX9ld/jb4c0SbXLFJ47Z9HurpbWaKVp1iZHdVkAK7gwwDkFemaAsfS1FfFPwr/b7+IXxS1zwvHa/s4+JofDmtX0FsfEUN1cT2kEMkoR7jeLIIyICzH5wPlPIr3n9qH9oKz/Zp+E934zudMGtTJcw2lrppuvs32iSRuVEmx8YRXf7p+4R70Aeu0V4N+yH+1PaftWeB9X12PQ/+EavdN1A2U2nfbftR2mNHSXf5acNuYY29UPNeIfH7/gpyvwN+MfiLwK3w3Ospo80cTaiuueQZQ8SSZEf2ZsY34xuPTNAWPuikr548aftdQeFv2lfh/8ACm18OLqtr4v02HUodeXUPLEKSNOFAh8o7+IAc7x9/pxz7/f3X2GxuLjbv8mNpNucZwM4z+FAizRXzN+yj+2Yf2nvC/jTWf8AhEP+Ea/4RsRnyf7T+1faN6SP97yU248vHQ9axP2ev28j8efh38UvFP8Awg/9h/8ACD6cNQ+yf2t9o+25huJNm/yE8v8A498Zw338445Bn03rHhLRvEGpaTqGpaXaX17pMzXFhcXESu9rIy7S8ZI+VsHGRWzXxZ+zD/wUks/2iPi1ZeBrrwOfC019bzSWt3/a/wBr8yWNPMMZTyI8ZRZDndxtxjnI6H4P/t3H4rfDX4u+Lf8AhCP7L/4QC2a4+x/2t532/Ecz7d/kL5X+pxna33vbkCx9ZUV8zfAr9tvSPit8BfF/xT1/Qj4P0jw3dS289ut79saQJFE4Kt5cfzM0oQLjrjnmvCm/4KoeJZtNuPFVr8EdSl+H8F4LR9aa+cKrEjCtIIDGHwR8u48sBnnNAWZ+h1FfPfjr9sDRtA/ZYi+N2gaNL4g0mZYDFps9yLWTc9wIHRnCyAMj7gcA5KnB71578F/+Ch1v8Xvhf8UvFh8EDSLvwPp66j/Zh1jzvtyMspwJPIXZgxYJ2t94UAfY1FeWfs0/G4/tEfB7R/Hf9jf8I/8A2hJcR/2f9q+0+X5UzxZ8zYmc7M/dGM16nQIKKKKACiiigAooooAKKKKACiiigAooooAKKKKACiiigAooooA82/aY/wCTcfir/wBinq3/AKRy1+Snwhs7/wCIlz+zt4B8YjRPCHhGS8utR0XxLDZE3l7/AKfMJLeWYyYDNNE0agAAboiQeM/tPrGk2fiDSb3TNStYr7T72F7a5tZ0DRzROpV0ZT1VlJBHoa4q8/Z/+GuoeHdG0C58C6BPoujPJJpti9hGYrNncu7RLj5CzZY46mgD8w/AvijX/Dn7RHx4GifED4f+B1m8VT+cvjiJXa6xdXWPs+Y3+7k7sY++nWvR/Beo6L4J/bQ/aJk8bT6Bpnji7t7mfwbqHjIqmnqzBzAS78BSht1yOSqOF7ivuTVP2W/hDrWqXep6h8NfDN5qF1M1xcXU+mRPJLIzFmdmK5LEnJPetj4kfA3wB8Xo7dfGXhHSvEL242wzXlupmjXk7VkGGC89AcGlYD8zfCfxI8R+JPhV+0h4eg0DwLb+FNN0SWW91zwRprwW93ftcRhFErEGRdpuMYXb8vynbjPO6zHHpHhP9kPX/HcDXnwit7eSK6hZDLClwNQlecyIAcq0YgO0g7ljcAHkV+rum/B7wPovgm58H2HhLR7PwvcpsuNJgso1t5gcZ3oBhycDJbJOOalk+FPg2bwOngyTwtpEvhONPLTRZLONrVRuLcRkYHJJyOhNFgPz4/aO8ReA/iP+158B4vghJpmoeK7bUI5dT1Hw2E+z/Z1liZA7xjaxSJbgtzwhwewHl+k/DvxrdfHj9oj4p/Dm6kHjD4eeNLm+j09QSt7aSXd79ojKggsdsY+UH5lLgc4r9Rfhr8Bfh78HWuH8GeENK8PzXGRLcWkA851JB2GQ5bbkA7c446VteGfhz4X8F6treqaDoGn6RqOtz/adTurO3WOS8l3M2+VgMs2Xc5P940WA/I7wb4qXx1+y7+1/4lWA2g1nWtI1EQFsmLztSkk2k9yN2Pwr6y/4J2+KtZ1OPTtM1Hx94C8QWUHhiE2uh+H4VXVrJVMK/wClMIlJ2ghGyx+cj619R2vwB+G1nouu6PB4F0CDStdkjl1OyjsI1hvGRy6GRQMMVbJGehqbwL8C/h58MdXm1Twl4L0Pw5qM0BtpLrTbGOCR4iysULKB8u5FOPUCiwHxD+318SLXxX+1B8M/AUuh6t4w0Hwpt1/W9F8O2n2u6ndiGWJo842hETPT5bg+1fO1n4wuIf2R/jb8KZbLU9Nbw/rdlr2m6XrMDRX0Gny3MaOJEP3dha3Y+85PIr9e9O+GvhXSPGmo+LrLw9ptr4o1GLyLvWIrZVup4xs+R5MbiP3acE/wL6VXufhJ4KvvE+p+I7nwpo9xrup2psb7UJrKN5rq3KqpikYj502og2nIwoosB+Yf7SvxN8K/Ez9mn9mDwf4Y16y1rxLbR6fa3WmWkoea1ljtYbdklQcoxkOACPmxkZFetftNeAfC8P8AwUN+CGnx+HNJjsNUgM1/arYxCK7kM1wWeVNuHYkDJYE8V9d+Dv2WPhJ8P/E3/CQeH/h9oemayr747qO1DNC2fvRBsiM+6AGuv1j4a+FfEHizS/FGp+HdOv8AxHpa7bHVLi2V7i2GScI5GV5ZunqaLAfnzYy+CfhX/wAFJvFp+LVtp2laLJpUa+FLjVIkTTbVAkKw7ARsjVY0mjB4VWVh1Oa5HT7nRvF37U37QmvfCdbdPh9F4F1VNUuLCHy7OaQ2O0+WAAuWuFLAjhgkjDINfpT8Rvg/4K+Lumx2HjPwxpviO3iJMP26AO8JPUxv95CcD7pGcU7wv8I/Bfgnwjc+F9B8LaXpXh+7jeK50+1tUWO4V1KsJBj59ykglskg0WA/HzwHoPjP4JfszD4q+G3k1Dwd4003UvC3ijTSTtgkd5oba5PPQF1w2OCCpP72tvxBbNa/sv8A7JeteI4Jrv4ZWWt6kNbhjUsvOrOzBlHUtAkwX6OO9frbpvwr8HaP4Jm8HWXhjSrXwpMskcmjR2qC1dXOXBjxtIJJJ460tn8L/B+n+Bx4Nt/DGkx+EwrIND+xxmz2s5kYeURtwXYt06knrRYD85v21PEnw++JnxM+C2m/AWfSL/4irfobW+8MrGsVtFujMCysgCgo6ltp/wBWqvu25ry/4heJvEGk/tMfFr4++Hc3C+A/GtpZSpn5JraQ3Fqw3ejC3SPjtPX6nfDj9nn4bfCO+nvvB/grSNCvpsh7u3twZtp6qJGywX/ZBx7Vaj+Bfw8i0PW9FTwXoa6Trk63Op2YsY/KvJQwcPKuPnYMM5PeiwH5d/sp61cfsw/tA6R4r8dXDmTxf4BvvE08jkFnWQzXSY9XdLQfL/efFeUS+JdT/wCFer8TpfB3iY/ED/hNV8VHxlJprnSXt9w2xGbPUXPPAxyV+n7K+J/gD8N/Gj6c+veB9B1d9OtFsLM3dhG/kW65CwpkcIAT8o45rd/4Vz4WPgn/AIQ4+HtNPhTyPs39jG2T7L5Wc7PLxtxnnp1osB5x8YfF1l8QP2N/HXibTjmw1jwJqF/D824hZLCR8EjuM4PuDX5j6p40+Ecn/BPPQfDUy6Vd/Fv7fK9otvaBr63U37M5klC/KrQ8bWbnK4HHH7A6f8PfDWk+C28IWehWNt4Xe3ktG0eOBRbGGTd5kfl4xtbc2Rjnca5nwz+zj8K/BmqRalofw58L6ZqMLB4ry30mBZomB4ZH25U/QjoKYH5i/Fh/FHg/9pL4Hi91/RPCniqy+HunRXGqeL0D2VtKLW6V1uAUb5jynKn52X61+l/wv1qy1T9nzTtQ1/xHoWqWDaVKdS13QnEGnOqh1mljYBQiDDZOBjBrU8b/AAF+HPxJ1hdW8VeCNC8Q6msKwLd6lYxzSCNSSq7mHQFjge5rpfD/AIP0Lwn4bg8PaNpFnpuhQI0UWm20KpbojEllCAYwSzEj3NAH5TfC3x5cfsv+LPhxZ/Dv4i+F/in4A8UeIFkTRZrBF1WwkkZIHkdCPMgl8piitvwcN8mDzw/xQ8VW37QXin48+OJ/BvirxRLqE0dj4Y1vQ9Naew0+G2kQlp2z8rNBHDnHIEjnvX6r+H/2XfhJ4V8SXev6R8PNAsdWuVZXuIrNfkDgqwjX7sWQSDsC5BI712Hg34d+GPh5ob6L4Z0DT9B0h5Glay0+3WGFmYAMxVRgkgDP0FKwH5ZfG74za38WNJ/ZN8YaDa2fiHxjBFdQNp92hkjudQt5bdDHIgIP7xkDbQRxIvrXAtpenal+xT8UPHMeqWh13xL4zsTqegWVsYItKaN7p0RVJ+44uGIwMALt5KtX606P+zr8MPD8+lz6b4B8P2EulXTXtg9vp8aG2nbZukjwPlY+XHyP7i+lR3X7NvwsvP7VE/w/8PSrq0wub9W0+MrdShmcPIMYZgzMQT03H1NFgPzi+NuvfDz4ieOP2ctK+DkOnXvxFs5rI6ldaDZbdjKLcr5rqu1yhSRicnYFbJFZ1vpmsaxrf7dNroMc82oteXDGO3BMjQrq8jTjAGSDEsnA7Zr9Q/BPwY8A/De4Nx4V8FaB4duihRrnTNNhgmZSckF1XcR7E9qt+G/hd4R8H69rOt6H4b0zStX1mRpdRvrS1SOa7dnLs0jAZYlmZue5osB+Y2t/ErwZoP7GPw7bwUPhZfLp9qZfE2g+K7cz6nc6krR7WihUb2LP5uWY7dhXnbmqfxR8I6x+0x8Uv2c9C8aWlv4Y1LxN4RnXydNtfs8NovmXjWhSLPChFgbZnpkcV+jDfsp/B1vFP/CRH4a+Gzq+/wAzzv7Pj2b/AO/5eNm7PO7bnPPWux1L4b+Fta8WaX4nvvD+nXfiLSozFY6pNbI1xbKc5WNyMqPmbp/eNFgPyk8J+OPGk37YPwS8H/EyJrfxP4BvTo1zfzscXNurM8UxdsbhsP3/AOJQrdSa4Hxz4p/4Xj/wu/x/L4K8VazqmsatBc6Brumaa0tlpUFq5LieYHhvs3lrwONoJ68fsR4s+CvgHx1rya14i8HaLrOsLAbVb+9so5JhEQwKbyM7cOwxn+I1peG/hz4W8H+FZPDWieH9N0nw/IJA+l2lskduwk4cFAMHcDg+tFgOS/Zj+K0fxs+A/g3xgJfOur6xRL1iu0/aoz5U/HYeYjkeoINepVz/AIL8B+Hfhzoo0fwvotloGlLI0os9PgWGIO33m2jjJwK6CmAUUUUAFFFFABRRRQAUUUUAFFFFABRRRQAUUUUAFFFFABRRRQA2vxI+OX/JavH/AP2H7/8A9KHr9tzX5JfF79mr4pa18WPGmoWHgXWrqyu9avJ4J47clZI2ndlYH0II/Ovq+H6tOlVm6kradTzsZFyirI+fqK9V/wCGV/i5/wBE91z/AMBTR/wyv8XP+ie65/4CmvufrmH/AOfi+9Hlezn/ACnlVFeq/wDDK/xc/wCie65/4Cmj/hlf4uf9E91z/wABTR9cw/8Az8X3oPZz/lPKqK9V/wCGV/i5/wBE91z/AMBTR/wyv8XP+ie65/4Cmj65h/8An4vvQezn/KeVUV6r/wAMr/Fz/onuuf8AgKaP+GV/i5/0T3XP/AU0fXMP/wA/F96D2c/5TzTS9UvdD1G31DTbyfT7+3cSQ3VrI0UsbdirA5BHsa+j/hj/AMFBPid4F+z22sz23jHTIyAyakpW52+izLzn3cPXnf8Awyv8XP8Aonuuf+Apo/4ZX+Ln/RPdc/8AAU1y13gMSrVXF/NGkPaw+FM+s4f21fgX8XI4f+Fj+BPsl/GuwTXlhHqCRqT0WUDzB6kBB+NWF+G/7Hvj6E3Wna7pujl+SP7Xms2/793DDH4LXyH/AMMrfFz/AKJ7rn/gKaT/AIZW+Ln/AET3Xf8AwFNfO1snyuo7wqpfNDlFVP4tJP5H1w37Kf7MU3zJ8SYIx6L4ms/6rT1/Zi/Zb0/BuPiFazgDJEnia25/75xXyN/wyv8AFz/onuu/+Apo/wCGV/i5/wBE913/AMBTXH/YOAv/AB1+H+Zn9XobqgvuPriWH9jX4ay7nk07W7peQFe71INj2G6OvoP9mvx98PPiB4R1O4+G2hpoWi2l+1vLFHYR2iyzeWjFwqdflZRk4PFfmF/wyt8XP+ie67/4Cmvvf/gnz8PfEnw4+FviCw8T6LeaHezay08cN5GUZozBCoYD0ypH4GscdluBwmHc6FTml6r9DtwsVGaUaaj6I+pa5/x7qF3pPgvXL2w1HT9IvLezllivtVBNrAyqSHlwR8gxknPArf8ASuC+PWlXmufBPx5p2n2st7fXWiXkMFvAhd5ZGhcKqqBkkkgCvnKaTnFPuevLYh1D41+DvA+m6XD4v8aaBY6tNZQ3En+krEswZcebEhYt5bMGxyeB14zXXTeJNOTw3Jr8d5bzaQtob5bxZQYWhCF9+/pt287umOa8V+G/ge+g+NEGp6lokyWi+AdN00XNzb/IJRLIZYckY3Abcr9K6X9nXw/qPh/9nfw3pGqWFxYahb2U0T2dzGVkT95JtUqenGPwIrqqU6cVdPXT8TOMm3Y8tk/aM8PeJvFXwV8b32uWWgaNdWOrf2jC2oBoba48m3IhkbjLqXHBUH5unNe/3XxE8H33gKXxLN4h01/CU0TK+qG6UW5UtsI35wDuyuM5zx1rwz4bfD3WLO5/Zxa/0C6iGiaHfpfma2I+xTtbwqgkyPkckMBn0NcXr3wr8WSeFNSuk0jWorTSfihqet/ZNNtY3u2smLiK4tYZkKS7WcMF2nIyV5rsnToVJRina3n5sxUpxT/roj6h+FOveC9Y8H2Vp4D1Sx1LQNLiSxhWxuvPECooCxsxJbIUD7xya8/+LXxwuPh38dvh9oRVzoN/bTjWJAhZbcTSww2kzEfdHnApuPAEhqr+zr4euP8AhNPGniZ08WSwalDaW66n4ptYLGS+aPzcstskMbqEDBfMkGWDccLkv8UfDBvit8WviPa6xptzbaLL4WstEtb+WIhJJXlmnaSJj94xN5J4PDKKwUKVOtLmd1b8/wBVc0vJwVtyz+0P8a5vhz4h8BaBpxkFzqusWkupyxqCLXTRcxRSO5zlQ8ksSDjkFxXovjb4reD/AIb/AGUeKPEmm6GbrPkLe3CxtJjqVUnJAyOegzXzR/wqvxt4y+A3xL1/xfYy3vxB1Kzj0y1tYI2eQRac4CeXxuzNPHJN8vDb0I7VsfFjw/r2l/Gw+L5j4wtNI1Pw9b2MN74U0mHUJopUeRpLeWKSGV0Db1IYKASSGPHGvsKMuWDlqr389v8AP8COeS1sfQevfEzwp4Z8M2viLVvEemWGhXQU2+oTXKCGbcNy7GzhsgEjGcgGvCrH4nHXvHHxi17wb4x0JLODR9Els9W1SczaZbkvciQvtYbSQMdcg7cg4xWJ4b8B6j8MdN+FHiW78Ha9qeh6K2qi50mVI7zUdMe7mDxXQhgUKcAMCiKTGJcAEqax/FHhnXfG2nftF6ppPgLWtHg8RaXpaabBc2DQz6jJGZlkkEWMhunykBgCpYAnFXTo0ocyvfz0t8S/TUUpSdv66HreteKPAXxf8eeKPAHjC30uWbwnFb38V1/aDQTbmjLTyIVKvCIsKGYOeHGcV0nwU174Vx2dz4e+GuraNcx27vc3Nrp94J5XYkBpnYsXkJO0GQk5+UZ6V5l8U/hb4l8ZXHx/tNL02ZZtZ0/Rl0+Rh5a3hhV2mijcjaSQNnPGXGeKrfCPw/ea/wDF7wxrTQfECdNE024jkuPE+m2mmQWnmIqC1CJbo0/I3fIxRdikE5qJU6cqTtKySWl9L2T/ABY+aSkro9nsfj98ONRstRvLXxtoc9lpxiF3dJeoYofMOIwz52/MQQOeoxTr/wCPPw80nw/puu3njLR7bSNSLiyupbpVW42MVfYM5ba3BwOO9eLaD8N9Wj/ZO+Gvh6bw7cpqMOq6TJf6c1qwlRF1BXlaRMZAC7mbI6ZNdd40W4+Hvx9XxlqHhbU/EOhX2hR6XbXujWMl7Ppk6TSSOphjBYJMHX5wDygBwOaydGjdpN7vqtbf5lc0t2ekf8Li8DN4fk10eLtFOiR3C2j6iL6PyFmKhhGX3bdxDA4z0NS+Gfit4P8AGWh32saJ4l0vUdKsATd3kNyhjtwF3EyEn5BgZyccV8w6L8P9b1jwjcg+BtR0S1vvixZ6uNHntAGjsC8BeVlXKhMBi2DgfMO1dJ8WvhX4p8YS/tBWOjadcxya3ZaGbCQKI0vWhDNNHG7fKSVXYcnHzDPWj6vR5uXmt93dL9fwD2krXse8eC/i14M+I093B4Y8TaZrs9qMzRWNysjIM43YB+7nv0rNh+P3w3uNYn0qPxxoL6jDIInt/t8e7eXCBRzydzBcDJya8E8JeB9W8e+Mre6s38fx3Vn4fv7FNU8U6fa6XBYyTxeWkAWO3SSba2G+QlE2KQSTVPUvtmp/BfwZ8P7f4Ua9b+ItBvtLF07aWVtbJobmHzrqKcfLL5mH/wBWScO7NgBqv6rS5rKV9u2gvaStsfRviT45/D7wjrLaTrfjPRdM1NJBE9pc3qJJGxVWG9Sfl4ZTzjgiu5VgwDA5B5BFfOes/Di8utM/aSuP7Bnlv9eRobEm3Ja8RNLiWMR8ZbEpcDH8Wa9y8FW89r4P0KG5R47iOwgSVJAQysI1BBz3BrjrU6cUuR/1ZM1jJt6m7RRRXMaBRRRQAUUUUAFFFFABRRRQAUUUUAFFFFABRRRQAUUUUAFFFFABRRRQAUUUUAfEX/BXL/k23w7/ANjXa/8ApJeVg/sk/tVfEOPwn8LvAy/ArxA/h3yLLTP+EsDz/ZvIO1DdY+zbdm35vv49+9dZ/wAFWPD+q+Jf2d9AtdI0y81W5XxRbyNDZQPM4UWt2CxVQSACQM+4rj/2X/2y9a0Dw98M/hhd/B3xTEYUsdDl1mVJEhTLLEZmUxcKM7j83TvQPocT/wA5jpP+u6/+mMVb/wCczn+f+hdpn7SvhnxX+zx+3hYfHIeFdS8WeELwJMzaVEzGFhZfZJInbBCuNvmDOAwYDOQcS/sz6H4s/aH/AG9NS+O0nhDVPC3hK2jd431KMoJG+wiyjjUkDexXMjbMhcYJ5XIM8kh+NzfAD/goF8UvFi+HL3xSY73U7f7BYvtf55Ad5O04UbeTjjNel/8ABNXT7bx58WvjB8T31KztL69t7pB4fjkLTxLdXHntI2QPkUxqgYZyWOcYGdr9nnwlrth/wUz+I2rXOi6jb6VNJqvl30trIsD7pE27XI2nIHrVb9ivwPrWj/t0fGeW70TUNM0q6h1mK3uJrN4oHDajEVCMV2kbeRg9BxQBgf8ABKMf8UX8fT/1D9P/APRd/WF+wb/yaX+1P/2L03/pBeVg/Avxl4z/AGG7/wCLXhDxH8N9c1O/8QW0dnZXFtA/kNJCLhY3V9uJIn8/OVOflx649e/ZB+B3i/wD+xX8eL7XdDv9MvvE+h3y6fptxAy3MkcdjOqv5ZG4b2kIUEZO0HGCCQO589fAX9pVvBf7Knj/AOEen+C9W8Sa34qu7vyLu0TfDCs9rBCRtALM6iNmAA5ytesah8Jdf+Ef/BLPxPa+JbG40vU9Y8QQasdPvI2jmt0ae2iVXUjKkiDdg/3xmvf/APglN4d1Xw3+zz4httX0y80q5fxTcSLDe27wuVNpaAMFYAkZBGcdj6V2n/BRzRdQ179k/wATWWmWNzqV491Ylbe0haWRgLmMkhVBOABQF9Tw79jP9qL4gaT4C+GPgW3+B+v3/h0yQ6efF0bzfZRDJcENcYFuV2oGJPz/AMJ5FW/+CpWrf8JZr3wd+F9vJuuNa1j7TNGp5XcyW8Jx7mWb/vk1nfsr/tja78PfAvw/+GV38HPFUsls8WmSasUeOIeZMQZCph4Vd+evY1g/tI/C3V/2pf8AgoNp/hXUbDW9J8JaXYpp412ytmCgR28l0XWRlKAmWTy8/wCyO9AdTq/2Hb7/AIVd+2Z8evhgbNLK0vLmXU7KOMBUjjiuCY0VR0DRXakY6BBXzv8AtUeDZfGf7U/7R6W1v9outN0KPVIxjJVYW05pXH0i8z9fWvSvDXwE1b9kn9vzwDBoK+IPEnhrUYY459VuoDL8tyJbdllkRQoCOqvzjAC54ru/Dfwz1TxT/wAFDfjja3el3tvomueF7rTV1GW2cW7+bb2kZAfG0nluh/hNAeZ5J8PfHcfxF/an/ZK1dAVePwdZ6fMG6+ZbTajbu3/AmiLf8Cr9Vtc/5Aeof9e8n/oJr8aP2QPBfjmy/ak+FUet+GNZsbPQ7mSzE09hKscSE3MpDORgfPK/fuK/Z68txeWc1uxKrMjRkjqMjH9aBM/Nn/glH/yS340/7tv/AOiLiuI/4J5/8m7ftS/9i6v/AKR39VPgX488ZfsK/wDC0fA3ib4a67rF/rQWLT7uyhb7PJIiTIrhtpDxuJFO5TkYIIz09Z/Yz+APir4a/sg/G3VfEGj3um6p4q0a6Sz0q4hZbkxRWc4RjHjcC7zOApGflBxyKBnyj+zrcN8MfGnwI+IrAJZ3Hia60e4l/uRhoFkJPr5d6x5/unHSvZf2P/8Ak2r9rn/sGSf+k95XMp8HPFmo/wDBPSyurbw/qUWu6B47kvjatZyC5+zyQRxF0TbuP7wxdB/CfSu2/Y78J+Jbf9mP9qFNS8P6lY3+paQTBbTWUsbTO1td5WNWXLcsOBnqO9Azmfg3/wAoufjT/wBjFB/6Hp9eleAo1k/4JDeJAyhhm4bkdxqKkH8x+lQfss/BDxP48/4J/fF3wX/Zd3pmu6hq0lxZWt9A0DTvFFaSog3gcO0WzceMn2ryPS/jN4w8Pfsh6v8As9yfDDxMvia6vWRbn7HKNsLXKTsDFs3b9ylMAYwwPsQD0df+UPp/7CP/ALlq8m8PfZfhT4g8YaOqNZ2fjL4N29xbR5IWSd9KtrmR/qXguefUnFfS3j/4MeJvh7/wS1h8HXmk3c3ibzILu4023jM00bS6iJtm1ATlUZcgZwQ1eMftkfC3xPD8Pf2dfEGjeH9Tu7+T4f2+i3y2tlJI8Oy1jBSQBcqSLmQfMB0PoaBH2f8A8E0v+TPfB3/Xxf8A/pZNX1HXzN/wTp0fUNB/ZL8I2Wp2Nzp15HPfF7e7haKRc3cpGVYZGQQa+maBPcKKKKBBRRRQAUUUUAFFFFABRRRQAUUUUAFFFFABRRRQAlfF1r/wVP8Ahx5xm1Hwh4007RFvjpz62bCKW0ScclWZZeoX5tqgtjnaa+0q/CHRV1yP4dlfEWp38XwSv/HklvrlvpMcX2iG6SKNll3MhbmJmwudv7lsjOKAP0y+I3/BQrwn4B+KWq+BbPwb4s8YanYQW90Z/DltFdRSwzQRTpImJN23bOg3EYya3vi/+3F4O+EFj4SgutF17WPFviewg1Cy8K6dahr6NJQCqyqT8rZ3LtG45VsCvgL40eKPDHgz9t7xpd2HxD1z4e+Gf7D0uDTta8Iq1zLLD/Z1gYogRIpMbIobduOdi9c16nqmvWn7P/7YWh/F3xhcahqPgLxp4RtYtK8Yz2ck0llK1jbxedIoBIlPlElVydtwTzzSuB9XfBX9trwj8ZbXxZbpomu+G/EnhizlvtS0HVrXy5ljjB3bWzjIOBtfacnpjmqvhb9vX4b658B9Q+K+orqXh/QLXUm0lLS9jja7urlURwkSI5DEh/7wxtYnAGa+Tvgb42+I/wAQ/it41XSPijrnxJ+GGk+HtQn1XXbzRhptveztZSRxRbTliysyMu5gcRNxgDPi3hPwBr3iD9ifwz4s0rR5PEWleE/H13eatpcSljJbtb2nzsuOUBQqSBwJc/dBILgfengH/gpF4G8UeLtI0PxJ4Y8S/D+PXNjaRqfiC1WK1u0c4Ry4b5QxIwwynPLCu0g/bb8Bj9pC8+DN/Df6Tr8MwtYdQvBEtncTsiukStv3BmDbVyoywx1IB+Qv2tv2ivDH7b3hv4f/AA6+E+ianrPiu41KK+dpbIw/2YvlujRs/YZdWZlOwCMcmszxB+zzF+0R+2t8fvDK3h07X7DSotQ0bUVZlEF7ELMISRztYMynHTdnqBRqB9ra/wDtj+F/DvxG+Jng2fRtYkv/AAFoUmv388axeVPCkcUhSIl8lyJlHzADIPPSsf4CftyaJ+0F4t0zRtG8A+MtNs9QSZ4tb1CxQWH7tWLAyq7DJKFRjvxXwT8LPE/ivxd47/aXvvHNq1p4vh+GeoWOpxyLtczW8dtAzsM/ebywxxxljjivRv8Agmd460r/AISjwf4b/wCFn+K5tU+zah/xQz27f2PDzNJuWTzMZK/vPufeYj3ouB+hXxx+MejfAT4Y6x431+K4uNO03yw1vabDNKzyLGqoGYDOWB5PQE1538P/ANs7wh8RPgd4y+Jljper2tl4UadNR0i6SNb5WijVyAu/b8wbjLDlWHavn/8A4KXeIdX8eePvhV8G/Deiv4k1O7uj4gudJjnWE3SRiREjDsQqgot1knpgda8WsdV8baB8WPj74E13wPN4O1T4p+F73VrHw0LlL2RrxI5ZVEUkYwwfF3hQM52rzjlgfder/tleFtH/AGZtO+Nsui6w/h2+dUSwRIvtYJnaEEjfs+8hP3umK808bf8ABTvwR4E1ezsb7wP4xkN5a211bTRW0HlziaCOZQhMo3FRMqnHfPWvjjxB+0d4W8RfsB+GfgrYQ6lcfEOHUltpdMWzY7Qt1JMHDYw27cqBR827PGME+u/tw6FeeF7f9jjRtRi8nUNOVbS4iJBKSRjS0dfwINK4H0j4s/4KDeA/B/gHwlrl3oviCTX/ABQrvp3hGK2Q6nhZnhDSJvwgZ0O3kluwODjb+A/7bXg34365qnhptM1jwh4102GSe48Pa7B5U7InLeWe5AIJVtrck4wCa+ev2jNRl/Zw/b88OfGXxhpl/qHw+1DThYx6law+cNPl8hoWXGeCCd5HdZHKhiCKx9K8TQftbft5aP8AET4d6Vdx+DPCOjSQaj4imtmgS7fyrgDGQDubz1QK3zbUYkADFGoH1H+zj+2x4E/aXh1+PQINQ0vVNGi+0T6XqixrNJBj/Wx7HZWUN8p5yCRn7wzn+C/29fhv4q+Bes/Fa+XUfDnh/TNUbSPs+oLGbq6uBFFIEhRHbeWWUYGf4GJwoJr8/P2fPg94jsv2dE+O3w7Mv/CZ+D9fvYdSsY2ONR0vyIGkjIzj5FeTIAyVdv4kSsDwT8OfEXjD9g9dc0TTZ9cs/DXxFuL/AFPTYF3Frc6faKZCvUhSApwDgSE9ASDUD728Ef8ABSzwH4g8UaRpfiPwx4m8BWGuEHSda161WOzukYgK5cN8qkkDeNyDPLAV6X44/a88G+Af2hvDXwh1G3vm1zXI4Wjvo1j+ywvMzrHE5Lbt7FF6Kf8AWL74+MP2tv2l/Cn7aXw/8E/Df4VeHNT13xhfajDd/Z5LHyjpaqjo0Zf7vO8ZZT5YVSSwrzz40eB9S8X/AB2+O3iuxu59Q1j4ZWGkXNrcxklfPtDaQysRjoFiuHI45Umi4H6H+F/2wvBni/8AaP1n4NafbX767pay+ZqBEf2SSSJVaSJSH3blLMp+XrG34818SP2/Ph/8M/jlF8MdQ0/WLnUhd2djc6pbRxGztZbgKVDszhsKrhmwp6N1Ir4P+GN3N8EfjB8Dfjj4wuWsn8cz6zq2ryOCAsbvIm/b/dKTLIAB3FYEfhr4lfGT4N/Ffx0vwsn1218V6sfEJ8Yf2jFF/Zy2bys6wwH5nUK88fynpwMlaLgftLc3AtreWZgWWNS5A9hn+lfFui/8FXPhlfwxXl/4T8a6Vo8k/wBmGrSafDJbLJgEqzLN1AIO1Qxwele4/s0/FhPjZ+zR4X8VmWSW9n0s2980uNxuoQYpmPszozD1DDgZr8wfgn+0d4Z8L/sZ+OfhC3h3UPFPjPxPqNwbGxt7XzYYxJFAiTlgdxdGjLKqqTuVM8HIYH6H/Gf9u3wX8H9U8IWcOi654yHirT11PS5vDsUcwmiY4XCs6sWOM4Apv/Dc/h23s/hzLqXgzxXo0/jjWJNGsrTUbWKGa3kSSGPfKrScITOpBXJwp9q/PX4zeDdV+Bbfs26R4v1vUvB+o6dok11d6hpSmS80wS308wCDcMyIsgUgHGQR2rtfjb8UNEt/CH7M/jAeMvEPxA0jR/FOoXVzrWtwFL+VYbizkdAjOfuqNoy3YdKVwP0H+PH7UHh79n/xV4A0LWtL1PULnxleSWVnJYLGUhdXgQmTc4OM3C/dB+61dR8b/jJofwD+GereNvES3Eum6eIwYLRQ00zu6oiICQCSzDqeACe1fm/+2f8AtU+DPjZqvwG8feHodUj0PQfEWoR3a3tukcxMLaXM+xQ5B+Rx1IycjitX9rH9qXTv2zovhz8PvhfpOqa+LzWJbzUdCuAlpdXPkRhkQSbmVEZGuDuJ48sHHAyXA+6f2bP2mPDv7TnhXVdb0Cw1HSRpl+2n3Nlqqos6OEVw2EZvlO4gZPVWHasr9oz9rDQ/2e9S8P6G2g6v4v8AFuvlv7P0LRIg80iqQCx9ATwMAk4PHBNfLH7K/i7xN8Lf25fFWgeM/Bknw7X4mWR1O00JLuO6ijuIy7iTzEOMNsu+wILKMYwa6v8A4KBzfCK++J3gyz8ceJPFHw88U2mmz3WmeMNGtJJbeH5/kicIu923BiPKIK5+YjcKYH0PB+1Fodv+z3qfxb1vQNd8M6Vp6yibS9WtlivTLHL5Plqm48tL8g3FeeuBWZ8Cf2yPCPx/8B+MfE+iabqunp4WDPfWGoJGs5QRNIrKFcj5tjqMkcoa/OXxN8bPif8AGb9m7wH8LtVudU8V+I/E3iaSSyW4Aiur/TYEiWANIw+ZGnaY+a5PNu244Wu/8O+LPE3wf/aY8Z23izwC3wu0v4j+Erq0g0KK+jurdZoLRlilDpwSzROuDyDOc8HJVwPo3wn/AMFRvhrr97o41Lwx4u8N6Vq119ktdb1Gyh+w+YCA4aRZTwu5d20HGecVP4p/4KbeAvCHjjxX4cu/BvjK7HhnUbjTtRv9Ps4JoY2ileIuSZhhGZDgtj6dq/PD4V29xPoPwksPihqF2PgVf+IbhlFksKrb3isqSiVyu7YQ0ZbJ+4z7PmU17V8KP2lvCH7O/wC05+0te+J7K91ldb1rULaysdPgWb7Uwv7glGJIUKQw5PbPB6UXA+2fHX7d3w58H/A3RfitYrqPiTw3qmqLpCxadGi3EFwYpZGWVJGXaQIjkZ/iUjIOaseC/wBtbwt4g+H/AIu8Z+IvDfibwDofhsQGaTxJYeS9yZSwRYFVm3ncoGOxdfw/Nrxh8L/Evw6/4J3aZdeI7W60z+3fiHDf2VhdIUZYf7NuUEpU8guVPBHIRT3r0Dxro95+0J+yn4wTwR8R/GHxYufC2s6fq99aeIbSRJoYPIuYituu99+N5cjjiMnkgUrgfUfhv/gpx4J1TXtHi1bwT4y8N+Htbn8jS/EF9YBre5O4LkBGJIBIz5e8gnGK9E8Vftu+A/BH7RMHwh1yDUNP1SZoI11iVYhYh5olkjVm37xuLKuduMkZ45r4r+N/7VFx8RbHwVN8EfiHrmmeIHtbPTrf4X6X4dZvsVwisruty3y5UMIwI1bgDoCcM8XfAGb43ftr618PfF+pyS+IW8DWQk1jgsNSisLX9+cDkGRW3YHKs2MHmnqB9/Q/tK6BN+0jN8GBpmpf8JBFp/8AaRv9sf2Xy9gfGd+7dhh/Dj3rhof2+Ph/L+0Q3wjay1WDU11RtG/tiRIhYm7CnEW7zN2TIPLHy8sce9fCPwb+K3i/4U/tT+KPEHxPieTxT4K8IXtlceeSrXjW8Spb5Yj5vMBiAk/i3Buc5riW8K/FDTv2Z7Txmfh3cpbQeJV8Zx+PzfxNL8+2IKYP9ZsMgV9xPXJ6c0XA/byiuR+E3xAs/ip8M/DHi+xeNrfWtPhvNsTbljdlBePPqj7lPoVIrrqYBRRRQAUUUUAFFFFABRRRQAUUUUAFFFFABRRRQAUUUUAFJtHWlooAKKKKACiiigAooooAKKKKACkpaKACiiigAooooAKSlooAKTFLRQAm0UbRS0UAJijbS0UAJtoxS0UAJtFG0UtFACbRRgdKWigBMUbRS0UAJtFGBS0UAJtFG2looAaFA6Uu0UtFACbaKWigAooooAKKKKACiiigAooooAKKKKACiiigAooooAKKKKACiiigAooooAKKKKACiiigApKWigApMClooAKSlooASilooAKKKKACiiigBKKWigBKWiigBKKWigBKMUtFABSbRS0UAJS0UUAFFFFABRRRQAUUUUAFFFFABRRRQAUUUUAFFFFABRRRQAUUUUAFFFFACVXvbG31K1ktru3iubeQYeGZA6MPQg8EVZooAq2On2umWsdtZ20VpbxjCwwIERfoo4FWqKKAKFhoun6TJcSWNhbWb3Db5mt4VQytz8zEDk8nr6mr1LRQAUUUUAFJtFLRQBmx+HdKh1R9TTTLNNRfhrxYEEx4xy+M9B61pUUUAQXVpDfW8lvcQx3EEi7XjlUMrA9QQeCKjsNNtdJtY7WytobO2T7sMEaoi5OeFHHWrdFACUtFFAFCx0TT9MuLiaysLa0muW3zyQQqjSnJOWIHJyT19TV6looAKKKKACkxS0UAJS0UUAFJilooAKo6no9jrVt9n1Cyt7+3zu8q5iWRMjocMDzyavUUARxxrFGqIoVFGFUDgDsBT6WigAooooAKKKKAKFroenWN9cXlvp9rBeT/AOtuIoVWST/eYDJ/Gr1LRQAlL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SUUAFJzWN4i8XaP4Rs/tOrX8NlGenmN8zewA5J+grxzxL+1JbQyNFoWlPcjkfaLxti5zxhBkkfUj6Vy1cTSo/HI4MRj8Phf4s7P8T3yjI9a+RNQ/aF8a3sjNFqEFkp6Jb2yED/vvcaxJPi54ymfcfEN5uzn5SFGcegHSvOlmtFbJniS4iwqdlFv7j7WHrS18a2fxy8b2KhV1x5VHOJoY3/Urn9a67Q/2otas2VNV0211CPgF4CYX9yeoJ/AVpDM6Et7o0p8QYSbtK6+X+R9OUlcF4P+NXhfxk0cEF4bK9Y7VtbwCNmPYKc4Y+wJNd6Pm6V6dOpCorwdz36NanXjzU5XQ6iiitDc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RjgUANYgda8X+K3x/g8OyTaV4eMd7qK/LLdH5ooD6D+836A+pyKzPjx8YnsGl8NaHOVuCNt5dRkgx5/5ZqfX1PYcdc4+d6+fx2PcH7Klv3Pi82zl026GGevV/5FvVdYvtdvpLzUbqS9un6yTNk/Qeg9hxVSiivm3Jyd27s+ElJyblJ3YUVow+H7240G51iKPfZW8yQysOqswOCeOnGOvcVd8M+ELrxLpevXsBwulWouWGM7vm+7nP90Of+A1ShKTSS3NI0ZzailvqYNFafhnw3f8AizVY9P09A07KzlmyFRQMktweP8RWWDU2dr2I5ZKPM1oLXqPw3+PGreD5IrPU2fVNHGF2ucywr/sHuB/dPpwRXl1Fa0q06MuaDN8PiquFmp0nZn3l4f8AEFh4n0yDUNNuUurWYZV0P6EdiPQ1p18V/DP4lX3w51pZ4i0+nTMBdWueHXpkejCvsTR9YtNf0231CxnW4tLhN8ci9CD7dj7H0r6/CYuOJj5n6blmZQx9PtJbo0aKKK9A9oKKKKACiiigBOtH1oJqlqWsWOkw+be3kFpH/fnlVB+ZNJtLclyUVdsuf56UtcuPiZ4TJx/wkmldf+fyP/4qtzT9XsdUi8yzu4LqP+9DIHH6GpjOMtEyI1qcnaMky7RSUtWahRRRQAUUUUAFFFFABRRRQAUUUUAFFFFABRRRQAUUUUAFFFFABRRRQAUUUUAJRuoqOS4ihx5kiJnpuYDNAm0tyWikBz05paBhRRRQAUUUUAFFFFABRRRQAUUUUAFFFFACd6SlNYXjLxPF4N8N3usTQvcRWoUtHHjccsF/rUykoq76ETmqcXOWyNyivJvB/wC0Fp3jDxJZaPBpd1BLdMyiSRlKjClucH2r1ms6VaFZc0HdGOHxNLFR56MrodRRRWx0hRRRQA2lqvfXAsrSa4K7liRnIHU4BNeMRftS6TNJHGNFvQWYL99O5+tc9SvTpWU3a5x18XQwzSqytc9wopFO5QaWug7AooooAKKKKACiiigAooooAKKKKAEahaia7hUkNKikdQWANOjnjlzsdXx12nNK6J5le1ySiiimUFFFNd1jUszBR6k0ALRUP2yD/ntH/wB9ipqBJp7C0UUx5FjXLsFHqxxQMfRVf7Zb/wDPaP8A77FH2y3/AOe0f/fYqeZE80e5Yoqv9st/+e0f/fYoF1CzACWMk9AGFHMg5o9yxRRRVFCc0VHJcRxrl5FQf7RAqlN4h0y3OJNQtUPX5plH9alyS3ZDnFbs0PxpfrWZB4l0q5x5Wp2kmemydT/WtCOZJFyjqw9Qc0Jp7MFOMtmSUUlLVFhRRRQAUUUUAFFFFABRRUckyQqWd1RRySxAFAD+DRwK526+IfhmykMc/iDTYpB1VruMH8s0WvxC8MXsgjg8QabLIeirdxlvyzWftIXtcw9vSvbmV/U6Oio45o5lDRurqeQykEVJWhvuIaBSMwUZJAHfNNinjmXdHIsi+qkGgV1exJRRRQMKKKKACiiigBDQKZJKkK7ndUX1Y4FKkiyKGVgwPQg5oFdXsPooooGFFFFABRRRQAUUUUAFFFFABRRRQAUUUUAFFFFABRRRQAUUUUAFFFFABRRRQAUUUUAFFFFABRRRQAUUUUAFFFFACGuD+MHj4eAfCU1xC6/2jcnybRTg/Mer49FHP1wO9d2eOtfIvx+8WHxL4+nto5fMs9MH2ZAOm/8A5aH65+U/7lefja/sKTa3Z4ubYx4PDOUfieiPN5JnnkeWR2kkdizOxJJJPJPuTTaKt6TpV1rmpQWFlGJbuZsRxs6puOCcZYgdu5r4tJyfds/KdZOy1bGQ6fd3FlPeRW0klrAQJZkUlYyem444z7961rPUtE/4Qu9srqykbW/tQltbqMAYQgBlc9wMcDHU/WpbbVPEXw4vNU05fM0y5uofIuI3AJ2nkEds4zg84BPeucFaX5Nlr1Om6paLfVO6NG18RalZ6RcaXb3kkNhcPvmgTADnGOTjJGB61QjlkiV1SRlDcMFYgH602is3Ju2pg5Sdrs0ND8Qal4bumudMvJLSZk2M0ePmX0IIOQfpV7wTqGh6VrQuddspNQto0ZooVxsMmPl3j+Jfb9D0rBoqozlFp72KhVlBp72+4s6fpt5rFxJHZ2st1IqmRlhTO1R1JxwBz3qtWtpPizVND0nVNMtLjy7PUkCTx4ByM9QexIyvpg/Qh2oeEdX0nRbTVb2zNvY3RAgkkdA0nGchc7sY74p8qavHfqU4KUbwTb6+Rj17P+zn8Qm0bWT4cvZv9Cvm3WxcgCOb0/4EPfqBx81eMVJb3EtncRTwSNFPEwdJFOCrAggg+oIFXh6zoVFOJtg8TLCVo1Y9Nz9AKKwPAniRfF3hLTNWXhriEFwOzjhx+DA/lXQe9fdxkpJSR+wwmqkVOOzFoooqywopCagvrgWtnPMekaM5/AZpbaibsrnjHxq+N8vhi4bQtBZf7TA/0i6IDCDI+6o7tyDzwPcnjwrSvDvib4k6pLNawXer3JOJLiVyQOOhdjgcds/Sse4muNc1aSaeTzbq8mLPI/d2PX9a+4vCvhuz8K6HaaZYRCOCCMLkDlm7sfUk818zTjPMasnOVoo+BoQqZ5iJyqStCPQ+XW/Z38bJDuFjbsf7guUz+vFczceEPFfg7V7bzLG+0u8aVYYZ48qC7cALIpxk56A+tfcFMaNJBhlVhnPIHY12yyuno4SaPVlw/QVnSm00VdHtZbHSrSCedrqaOFEed/vSMAAWPuetXqKK9lKysfUxXKrC0Um4etAIPSmMWiiigAopu4etLQAtFFFABRTfMUdSBSeYvqPzoFdD6KSigZT1LU7fR7Ge9vJlgtYFLySN0VR3rz60+P3hrVPEFjpOmi6vprqZYlmEWyNcnqd2D+lb/wAWGB+HHiH/AK85P5V8o/C3/ko3h7/r8T+deTisVOjVhTjsz5vMcwrYXE0qNO1pf5n25S01WGByKXcK9Y+jFoopKBi0UzzF/vAfjS71PQg0Cuh1FFFAxrV8VfFvVtQ1b4g61/aEkjtb3DwQxtkBIwcKFHuMHjrnNfaprl/EHw38NeKr1bvVdKhurpRt83JViB0B2kZ/GvPxmHliIKMXY8XNMFUx1JQpys0zlf2c9W1HVvh+P7QeSRbe4eG2kkzlogq457gEsPwx2r1Kqun6fbaXZxW1nDHbW0a7UiiUKqj0AFWq6qMHTpqDd7Ho4ak6NGNOTu0h1FIWAo3A962OkWikLAdTim+YvqPzoFcfRSZz0paBhRRRQAUU0uo6nFJ5q/3h+dArofRSBg3SloGFcF8dP+SV67/uR/8Aoxa72uC+On/JK9d/3I//AEYtc9f+DL0Zx4z/AHap6P8AI+b/AII/8lU0D/rpJ/6Kevs2vjL4I/8AJVNA/wCukn/op6+zNwFeblX8J+p4HDn+6y/xfohaKb5if3h+dLuB6HNe0fVXQtFJS0DM/Xv+QLf/APXvJ/6Ca+D7P/j8g/66L/MV94a9/wAgW/8A+veT/wBBNfB9n/x+Qf8AXRf5ivnc1+KHzPh+Iv4lH5/off0f+rX6U6mx/wCrX6U6voVsfbrYKKKTcPWmMWimeYn94fnTgwboc0CuLRRRQMKKKKACkboaWmv91vpQB8RfFK4+0/ETxE+f+X2RfyOP6V1v7OPij+xPHn2CSQrb6nH5W3PHmLllJ/DcP+BVxOsSDU/iDfOBvFxqkhx67pTU3ia1uPAvxAvkgU281hfGW3Hou4PGfpgr+dfFRnKFZ11tc/J6dadLEvFJ6KX5/wDAPuDrRWd4f1iHX9GstRtiTBdQrMmeuCAefetKvs000mj9WjJSSktmJ714Z+1F4q+yaNp+gwyESXj+fOq/881+6D9Wwf8AgFe5twpr4x+K3iKTxx8Rr54GaaMSiztV6jap28exYsR/vV5mYVfZ0eVbs8DO8Q6OG5I7y0/zOHzmvvHwpdfbfDOkz5z5lrE/5oDXxz8TtDTwz42vNKjO5bSG2i3YxuIt48n8/wCdfWfwvmE3w98OsP8AnwhX8kA/pXDll4VJwlueRkClSr1aUt1+jOqrzX9of/klep/9dIP/AEatelV5r+0N/wAks1P/AK6Qf+jVr2sT/Bn6M+px/wDulX/C/wAj5L07TbvV7yO0sbeS7upM7IYV3M2Bk8fQVuf8K18WH/mXdS/8Bm/wrc+Av/JWNC+s/wD6Ikr7ExXz2DwUcTTc5Se58RleVQx9F1Zzad7fkfD/APwrXxZ/0Lupf+Azf4Vt+Cfh94ns/GWhXE+g6hDDFfQSPI9uwVVDgkk46ADOa+xdo9KOPSvQjllOMlJSZ7kOH6UJKSqPQVfuimy/6t/pT6ZN/q3+lez0PqXsfAepXU13eyy3E0k8hZsvIxY9fWuzsPgX421CFJU0Ro42GQZZ40P5Fsj8q4m4/wCPiX/eb+Zr76sv+POD/cX+VfJYLDRxUpc7eh+bZVgIZhOo60np2PkKf4A+OIVLDR1lGMkR3MWf1auems/FXw/m8xo9T0JnO3zF3xByO24cNX3JioLyzgvoXguYI54ZBhkkUMrD0INenLLILWnJpnvT4fppXo1Gn/XofMfgn9pDWtHljh15Bq9lwDKFCToPX0bj1AOe9fR/h/xJp/irS4dQ0y5S5tZRwynkHuCOxHoa+f8A41fA+HQbWXX/AA/Ey2Sc3VkvzCIf30/2e5Hb6dOO+DfxGm8BeJolmkJ0i8YR3MZ6JngSD0K9/bPXisKWIq4Wr7HEarucmHx2Jy/ELDYx3T2f6+h9j0U1WDKCOlOr6I+3CiiigBvtQTjnNFeOftCfEyTwvpceh6bMY9SvkLSyL1ih6ZHuxBHHTB6HFYVqsaMHOXQ5MViYYWlKtPZEHxS/aEt/DlxNpfh9Y73UEO2W6c5ihbuBj7x6+w9+leC6lrvib4h6gIri4vtauWJdbeMFwvqVjUYHHoKvfDP4c3fxG177LGzQWUID3V1jOxSeFH+0ecZ9D9K+uvCvg3SfBunJZaXaJbxgfM+MvIf7zN3NeDCnXzBuc5WifHUqOLzp+1qT5af9f1c+V9P+Avja+jWT+yfs6MMjz541P5ZJFF/8BPG1nGZP7JE6qMnyZ42P5ZBNfYtFdn9l0bbs9P8A1dwtrc0r+v8AwD5c+AOh6/p3xGFrcC+0y3t4WuLm1mDxrLkbFyvfls5P90819RU3auc4GfWn+9d+HoLDw5E7ns4HBrBUvZKV9ep4b+1Hqt/Z6HpFpbySR2V1LJ9p2EgMVClFb25Y4/2R6V55+ztq2pWnxEtrK1eRrK6jk+1RDJQKqEqx9DuCjP8AtEd6+o9b0HT/ABFYSWOpWkV5av1jlXIz2I9D7iqHhnwLoPg/zf7H02GyeX77rlmI9MnJx7Vx1MJOeJVZS0PMr5bVq4+OKU7RVtPTp8zoqSlpCw9a9Y+jOA8XfGzwv4Ovrixurqae/h4ktraIsy5GQMnC/rXS+EPE0Xi/w7Z6vBC8EN0pZY5MbgAxHOPpXyR8ZP8Akp3iD/ruv/oC19LfBI/8Wu0Hp/qm/wDQ2rycPip1q86ctl/mfNYHMauKxlSjPRRv+djvKKQMPWlr1j6U+Wf2mNX1KbxlDp00kiabDbpLBFn5HJ3Aufft7Y966H9ljVr+Ztb095Hk06FY5EVjkRuS2QP97Gf+A+9ezeJvBuieMIYotY0+G+WI5RnyGXPUBgQf1qx4f8NaX4XsRZ6VZx2VtndsjHU+pPUn3PoK8mOEmsT7Zy0PnIZbVjj3inPTt19DXooor1j6MKKSm+Yo6kD8aAH0U3zFPQ5p1ABRRRQAUUlJ5i92A/GgB1FNEinoc06gAooooAKKKKACiiigAooooAKKKKACiiigAooooAKKKKACiiigAooooAKKKKAKOtagmk6Te3snKW8LykeyqT/Svg27upb67nup23zzO0kjerMSSfxJNfZ/xevGsvhr4hkUcm0eP/vr5f618VV8zm0vehE+C4kqN1KdPyv/AF9wVs2nhLW7nSW1m2sZzp8ILm7XAVdp5Oc9iO3esatG1uNY0/R7owG7h0u6xFMyqwhkPUAnGM8H8M9q8ONru6Pkaajf3k/kVb6+uNTvJbq7me4uZDueWQlmY/5FQGitvwToI8UeLtL0tjiO4nVZMddg5bHvgGiKc5JdyYRlVmordmxongG3Xw//AG94k1FtH02VSLSJE33F02Oqrx8vI57+wwad8ONPtr+x8XNcW8c5h0WeWIyIGKOMYZcjgj1qn8SvETeJPFt6yFVsbRja2cMYwiQoSF2j0OM/j6ACqPhvxTJ4at9YjjgWYajZSWRLMRsDEfNwOcAHiunmpwqWS0X4no89ClXUUtFfXv8A10LXgnwna+MJrmxOrR6fqhCiyhnT93cMeq7/AOE9MetYepabdaPqFxY30LW91A5SSJxyp/qO4x1ByKrKxXBU4I5BHBr0Hx9cJ4s8F+HfFDHdqQZ9Nv5Mf6x0GY2+pXqfw4xURjGdN2Wq/EwjCFajKytKOvqv80efVt6bpXiDxoqwWUNxqa2EQRY1O7yYySQBk+uf5elYlaOi3GrRy3FvpDXRluYjHJHaBizx9SPl5xx+WexrGna9n1OalbmtK9n2KU9vLa3EsEyGOWJijo3VSDgg+4IqOnNG0TlHUo6nBVgQR7EetNqCHufTH7LOsNdeF9U055C5s7kSIp/gR14A/wCBK35mvbcV8z/sr3bR+Jtatx9yW1Vz9VfA/wDQq+mN1faYCXNh43P1TJqjqYGF+mgtFFFeie2N21FeQLdWs0Tcq6Mh+hGKmoNLyE1dWPgfWtJuvD2sXen3SmO5tZTG2PUHqPrx+Yr60+FPxW0/x5pMMMkyQazEmJ7VmwWI43r6g9eOmcVR+LvwYtviAn2+xdLLW412iRs7J1HRX/owGf0x8ya54Z1vwXqQi1G0uNOuEb5JeQCRyCjg4P4Hj618xarl1VtK8Wfn/Licjryko3pv+vkz7s3elHavknwj+0J4m8ONHDeyLrVmCMrcnEoUdhIO/uwNfQHgH4r6F8QIttlMbe+UZeyn4kHuOzD3HtnFexQxtKu7Rep9Rg82w2MajF2l2Z3FFFFegeyfOP7RvinWNE8YWEOnapeWMLWSu0dvOyKW3uM4BHNdZ+zbrmo694c1STUr64v5Eu9qvcSs5UbF4GTXn/7UX/I76f8A9eI/9GPXZfsr/wDIr6v/ANfg/wDQFr5+nOX1+Ub6HxdCpN5zKDlprp8j3Cmv91vpTqbJ/q2+lfQH2b2PibV/iB4mj1a9RfEGpqqzuFX7W+AAxwBz6V9heEbiW68K6RNK7SyyWkTO7HJYlASSfWvh7Wv+Q1qH/Xd//QjX294J/wCRP0T/AK8of/QBXz+WzlKc03c+MyGpOdaqpyvY268r+M3xhHgG3TT9OVZtauF3jeMrAn95vU56D2Off1Ovi74yXk958TdfafIdZxGoIIwqqAuPqMfnXbj60qNK8N2ernOMqYTD3p7t2IluvGnxMuZhHLqestnMiRs3lITnjH3Vzg9u1Om8KeOvBMb3As9W0yKNdzzWzMFUdSSUOMfWvpf4I29jF8NdGNiI8PHumK4yZSfn3e+ePwruyu7qK46eX+0gpym7s8yhkvt6Ua0qr5mr3PN/gLrmu+I/Bf27W7k3W6Zkt5HQBmjUAZJHX5tw/DvXol3u+yzbc79hxjrnFLDbR20YjijWKPJIVBgcnJ4HuTUuK9mnBwgoN3PqaNJ0qMacpXaW58V6pfePJLC4XUJPEBsip877SJvL2992eMeua5jTWu01C3awMwvt48k227zN3+zjnNfZvxYUD4b+Ijj/AJc5P5V8pfC0Z+I3h7/r8T+dfL4rDunWhByvc/PMwwLw+Jp03Ub5uvbU0P7Q+I//AD08Tf8AkxX0x8IZNRl+Hektq5uW1E+b5hvN3m/618bt3PTHXtiuxCj0H5UoXn2r3sPhXQlzObZ9lgculhJubqOV11AnCk96+VvHfxY8ca54mvdDtTLYNDcNCtnpqsZWKk/xD5jx6Y47V9Vfzqla6NY2V5c3UFpDFc3LBppVQBpCBgEnvwBWmIozrJKMrG+OwtTFRUIVOVdbHyFN8M/iBryme40vUrs9d11L83/j7ZzWaureL/h5fRxNc6lo86/OsMrMEYA9dp+Vhn2r7bx2HFcZ8WvCtn4r8EanDPEDPBE89vIANySKCRgkdDjB9ia82pl3JFzpzdzwa+R+yg6lGo+ZHP8AwX+MH/CfwyafqSrDrVum87BhJ0zjcPQgkZHuCPQeqfSvh34c623h/wAdaJfK20JdIr4/uMdjfoxr7hXoDXVl+IlWpPn3R6GS42eLoNVPiiL2r5T+NXjLXtL+Jus2tnrN/aW0ZhCQw3Doi5hQnAB9T+tfVtfHPx6/5K1r31h/9ER1GZylGimnbUx4gnKnhYuDs+b9GfRnwV1C51T4Z6Nc3lxLdXMgl3yzOXZsSuBkn2wPwruvWvPvgL/ySnQ/pN/6OevQeld9B3pRb7I9vBtyw1Nv+VfkeM/tKa5qWhaLo82m6hc2DtcMjm2lZCw255wemRXJfCf4uTeH/CviPUdev7rUpIZIUtoZ5i7O7ByFBOcfd5PtXS/tUf8AIp6T/wBfv/tN68K+H3g6Xxz4qstJQskUh3zyL/BGOp+vbnuRXhYmrVp4z92z4/H4ivRzO1J6vZeqsb2sfEbxv8StQkjtJL4xgEiy0pXCop/vbeT9SfpiuYu7bX/CN2stxHqOj3UmSskgeF2x6HjOPrX2xoPh3TvDOmxWGmWsdpaxjhIx1Pck9z7ml13QbDxHpc+n6hbJc20w2sjj8iPQ571vLLpzjzSm+Y7KmR1aseedZuf4Hzz8J/j9fWN/b6V4kuDdWMrCNL2QjfCTwN7fxLnueR1Jr6XX5lyORXwn4w8OP4T8UalpEhZvssxRXYDLKeVJx3IINfXXwf1qbxB8OdEvLh983kmFm7koxTJ9ztp5fiJylKjUeqKyTGVZSnha+rj/AMMztOlcD8ZvGmq+BvCX9o6TbxzSmZYnklBIhUg/Njvzgde4613oqnqml2mtWbWl7bR3ds5UtDMoZWIIIyD15Ar2KkZTg1F2Z9PXhOpTlCm7N9T5DXUviJ8Q2knhl1jUIZG2n7Pujgz6DbhRj/8AXVS6+GXjfQ83r6PfwlRuMsDb2HfPyEnpX2hHCkKhUQIqjACgACnYHevKeWqWs5u5848hjNXqVZOXc+QvA/x08ReE72Nbu6l1nTi37yC6cs4HqjnkEe+R/Ovq7Q9atPEWk2upWUnm2txGJI29j2Pv7V8zftJeFrbQvFtrqFpGsKalGzyIgAHmKRubHqdw+pye9d5+y3rzXnhnVNKdmLWVwJEyeAkgPA/FWP41lg6tSlXeGqO5zZXiK2HxcsDWlzLp+f5Ht9cF8dP+SV67/uR/+jFrva4L46f8kr13/cj/APRi169f+DL0Z9PjP92qej/I+aPg9eQ6f8SNHuriRYbeAyySSMcBVELkk+2Aa6vxz8dvEHjLU207w559lZM2yJbVSbmf3yOR9Bz9a8ntbWW+uoLaBDJPM6xRqOpZiAAPqSK+y/hp8NdO+H+ixRRRJNqMiA3V2RlnbHIGeijsP65r5rAxq1oulB2XU+DymnicVTdClLlindv9D5Y1Pwb4ym3Xt/pWsTMvzmaaOR2HfOf89Kl8LfFjxP4SuEe11Oa4gXg2t0xkiIB6AHp+GK+1Ag7gflXiH7QfwttbzR5/EumwLDfW/wA92sYwJo+7Yx94dc+mfauqtgZ0I+0pTeh6GKyirhIOvhqjuj0L4b/Eax+Imim7tv3FzFhbi1ZgWiY/zB5wcc4PcEDr6+NPgz4sk8J+PdOcM32W8cWk6AgAhyAp59GKn1xmvsteRXp4HEPEU7y3R7uU4546heXxLRlHXv8AkC3/AP17yf8AoJr4Ps/+PyD/AK6L/MV94a9/yBb/AP695P8A0E18H2f/AB+Qf9dF/mK83Nfih8zwuIv4lH5/off0f+rX6U6mx/cX6UpOAa+hWx9utjm/HXjbTvAOhyalqDnbnZFCn35XIyFH5H8jXzH4g+LvjL4haqtrp8t1apIx8mx0vcGIwerL8zHHJ6DjoKh+OHjKXxZ46vIlZvsWns1rBGTxkHDt+LD8QFr6B+DPw5tvA/hm3llhH9sXiCS5kYZK55EY9AP55NeDKdTG1nTg7RR8dUrV82xUsPRly047+Z89SfB/x+sf9oPo92zD5vME6NL+W/dnk+9S+Gfi94t8B6mYLi5uLuKNts1hqJZiMcYBb5kI/L2NfYftXjH7SXgi11HwufEMMQS/sWVZHVeZImbbg/QsD7c0q2Blh4OpRm7oWKymeCpvEYWo7x1PSvBfjCx8caDBqmnybopPleNvvROOqsOx/wAa3q+W/wBmfxU+meL5tFkkIttRjJRMf8tUG4H2+UPn6CvqTivUwlf6xSU+p7+W4z67h1Ue+z9R1FFFdh6glMlYLG59jT/SqGtXY0/Sby5PSGF5D+Ck/wBKmWiZEnaLZ8Q+H1F14y0wHnzL+IH8ZB/jXpX7TXh3+z/FlhqqLhNQt9rHn/WR4Gf++Sv5GvOfA67/ABt4fU87tRtx6/8ALRa+mv2gvDZ174c3M0YzNp7rdqAM5UAh/wDx1ifwr5TD0va4arY/OcHh/rGBr2Wqd/uMr9mfxR/avg+40iVyZ9Nlwqkf8snyw57/ADBx+VexivkD4CeKP+Ec+IVpHLJsttQBtH9NxIKfjuwP+BV9f9a9vL6vtKCXVaH1eS4n6xhIp7x0/wAjkPit4q/4RDwLql+jlLny/KgK9fMf5VI+mc/hXzX8B/DR8R/EaxeRA1vY5u5N3qv3Px3FT+Fdr+1H4p8/UdM0CJjsgU3U69ixyqfiAG/76FdL+zL4XOm+FbrWZowJtQl2xtnP7pMgfT5t/wBcCuKr/tOMjBbRPKr/AO35rGkvhh/X/APJvj9Hs+K2sH+8IT/5CQf0r6L+Cs3nfDHQWznEJX8mYf0r5+/aJj8v4oXjY+/BE3T/AGcf0r3X4AzCb4U6NzypmU/hM/8A9apwemMq/P8AMWWe7mlePr+aPRa81/aH/wCSW6n/ANdIf/Rq16VXmv7Q/wDyS3U/+ukP/o1a9jFfwJ+jPpMw/wB0q/4WeB/AX/krGg/Wf/0RJX2JXwToutXvh3VINR06c2t7Dny5QoO3IKngg9ieorrP+F4eOP8AoPy/9+Yv/iK+ewWNp4em4STep8VlObUsDQdOcW3e+nyPsomkNfG//C8PHH/Qfk/78xf/ABNdt8Gfih4o8T+P7HT9T1aS6s5I5C0TRxgEhCRyF9h3r1KeZU6k1BRep9DRz2hXqRpqL10PpWmTf6t/pThTZv8AVv8ASvVex9G9j4BuP+PiX/fb+dffNl/x6wf7i/yr4FuP+PiX/eb+Zr76sv8Aj1g/3F/lXzuVb1Pl+p8Rw58db5fqWKKKK+jPuCvdW8V5bywSxrLHIpRkcZDAjBBHpXw14z0BvC3irVNKIwttOyJnqUPKE++0j86+66+PPj0oX4ra3jv5J/8AIKV4eaxXs4y8z5HiOmnQhU6p2+//AIY+jvg1rreIPhvoty5JlSLyHyckmMlMn67c/jXaivKf2a2P/CuQCchbuUD9DXq9enh5OVGLfY+gwM3UwtOUt7IWiiiuk7hrfKufSvh74keJG8WeNtX1LzDJC8zJCe3lKdq4HuBn8TX2vqtwbfTbqVeSkTMB9Aa+BD8wzXz+bTdoQ6M+L4kqPlp0ls9T7C+BnhRPDHw/sGKBbq+H2uZu53YKj8F2jH1r0P69aq6ZbrZ6fbQIMJHGqqPYACrde1SiqcFFdD6vD01Roxpx2SFooorY6QooooA8i/aQ1vUNC8J6dNpt7cWMr3yo0lvIUYr5bnBI7cD8hXEfs7+KtZ1vxxcwahqt7fQixdxHcTs6ht6AEAnrgn8zXVftTf8AImaX/wBhBf8A0XJXAfsx/wDJQLn/AK8JP/RkdfP1ZyWPjFPTQ+KxNSazeEFLTQ+p/avnr473ni+HxtGuhvrK2X2SPIsPN8vfufP3eM4xn2xX0NzSEe1evXo+2hyc1j6fGYZ4ql7NScfNHwPq0l9JqVw2pm4N/n96brPmZwPvZ56Y69q6DR73xxHpsC6XJry2AX919k87y8Z5244xn0qx8ZP+SneIP+u4/wDQFr6X+CIB+F2g8Z/dN/6G1fM4bDOpXnTUrWPgMBgXiMXUoqo1a+vzPM/gPeeL5vGsy66+sNZfY3I/tDzfL37kxjdxnGffrX0LQFHpzS819NQo+xhyN3P0DB4Z4Wl7NycvNnz5+0l4m1fQ9e0iPTtTvLCOS3ZmW3mZAxDdcAjmtz9mvXtS17SdZfUtQub9o50VGuZWcqNvQZPSuQ/ao/5GTRf+vZ//AEOug/ZV/wCQLr3/AF8R/wDoNeRCcv7Qcb6f8A+Yp1J/2zKDlp2+R7saTcAuaK8v/aA8aSeFPBLW1rIY77Um+zoy9VTHzsPw49twr2qtRUoOcuh9ZiK0cPSlVnsjjvip+0RNZX02leF3jzEdsuosoYbu4QHjj+8cj2715pZ+FfH/AMRIRcrBqWqQOMrJdT7Y2HqpdgPyrV+Avw9g8a+JZLq/i83TNPCySRsMrJISdqn1HBJ+g9a+tEjWJVVVCqOgAxivEo0amOXtasrR6I+Sw2FrZuniMRNqL2SPi+80/wAb/DF43mGpaKu4ANHKfJZhyASp2k8dD1wa9q+Dfx0bxVdJouu+XHqjD9xcoAqz4/hI7Njnjg89Oh9c1bSrTWtPuLK9gS5tpkKPHIMhga+JvFWjXPgHxte2UUkkU+n3G63mz8wXIaNs+uCp+tRVjUy6UZwleDMsRTrZJOFSnNypvdM+5qX3rF8Ha8nibwxpmqqNv2q3WQr6MRyPwOR+FaV4zR2czIMsqMQB3OOlfQqSceZH20ailDnj2ueC/GP48Xum6pc6F4dkWF7cmO5vsbmD90QdBj+9656YzXlNp4b8a+P4lu0ttT1eI5xPO7Mh55AZjjr6HtXNWbQ3GrQNfO3kPMpuH5LbSw3H64zX3jpsdtDp9ulmI1tVjURCLG3bjjGO2K+coxlmE5OpKyXQ+Ew1OpnVWcq1RpLoj42ZvHPw88uWRtX0iNXG0sXEJb0PVT9D1r638Fz6lc+FdLm1d1bUpIFecqgX5iM4x6jOK17i1hu4XhniSaJxho5FBUj0IPWpduOBXr4fC/V2/euj6bA5e8DJtTck+jH0UUV3nshRRRQAUUUUAFFFFABRRRQAUUUUAFFFFABRRRQAUUUUAFFFFABRRRQBxXxjt2uvhl4gRB8wti5+ikMf0Br4ur7z8R6f/bGgajYHpc28kPP+0pH9a+DpI2hkeN1KOp2lSMEEHGD7ivmM2j78Jdz4HiSDVWnPy/r8xtbN14w1zVPD8ei3N7LdabC6ypFIA5jwNow2MgYOMZxWNXR6b48vNJ8LXmhQWOni3vFKTztCfPcE5BLBh93tx2rxYO11ex8pRla6craff5HOV1Hwv1SLRPiDod5OQsK3GxmP8IcFM/hu/SuZZTGxVlKsOCpBB/Km0oScJKXYilN0qimls7mt4t0F/DPifU9LdWH2adkTcMEp1Q/ipBrJr0mPVNI+KOm2tprV9HpHie1jEMGpT/6m7QDhZW7N/tH175xVGT4HeMt6mDTI72Fz8k1vdRMjDsRlgcH6V0Soyk+akrpndVws6kufDrmi+2tvJnCN0rvfEFudD+EPh+ymP+k6lfSaksf8SxhBGpI9GGD+NWrP4d6d4LkF942voE8o7l0W0lElxO2CQG2nCrx17+ork/GXiy68Za5LqFyqxJgRwW6fchiH3UH9enJPA6U+V0YS5t30D2f1SnL2nxS0t282YlaXh7xBqPhnUhqOlymC7iVgJdgfaD8pOCCO/cd6za6Dwl4yvvBb3b21paXIvofJkW9hLq0eTkAZHBPHPBxXNDSV27HHRaU027W6mRqGqXesXkt5fXEl3cyHLSytuY+30qtUlzN9puZZvKjg8x2fy4hhFySdqjPQZ9e1R1Ld22Zybbbbuz2r9liBm8VavMB8qWgUn6uP/iTX03XhP7Kul+Vout6iQR59wkAJ9EXd/OSvdhX2WXxccPG5+o5LBwwML9b/AJi0UUV6R7oUUUUAIaqahplrqlu8F5bQ3ULfejmQOp/AirfSila+jE0pKzPFfHX7N2k6tHLc+H2/sq95YQEkwOfTHJT8OB6V86zQ6n4R14o3nadqljLjg4ZGHcHuCOmOue9feVfLf7TlnBb+OrSaJFWWezVpdoGWIdgCffAx+Ar5/MMLCnH21PRo+KzrL6VGn9ZorlaZ7r8K/Gv/AAnng201JwFu1zDcqvQSL1I9jwfxrsa8L/ZVkkPh/W0JPkrdKVHbcUwfxwBXudethajqUYzl1PpcvrSxGFhUnu0fL/7UX/I76f8A9eK/+jHrsv2V/wDkV9X/AOvz/wBkWuQ/akjK+MdMkP3Wsto/CRj/AFFdR+ypdxvoeuWwP72O4SRh/ssuB/6Ca8enpmMv66Hy9F2zqS9fyPd6bJ/q2+lOpsh/dt9K+jPuHsfA+tf8hrUP+u7/APoRr7e8E/8AIn6J/wBeUP8A6AK+H9UkWbVb2RDuR5nZW9QWJB/KvuDwT/yJ+if9eUP/AKAK+dyv+JM+H4e/jVjbrwP4/fCG91i+PiTRYGupygW7tYxl2wMB1Hc4wCPYYr3vrijA/CvZr0I14OEj6zF4WnjKTpVNj4f8HfEDXvAN050u6aJGbMtrMN0bHjqvrx1GDXungr9pfTNUkjtdetjpUxwBcxtvhJx37rz9R7133i74W+G/Gm99Q06MXbDH2qH93KPQ7h1x6HIr5p+LHwjufhvcxTxTm90q4crFMww0bckI3qcDr3weleJKnisAuaMuaKPkJ0cwyePPTlzU1/Xy+R9fW9xHdQpLE6yROAyuhyGB7ipq+ff2YvGd1cSX3hy6laWKGP7Ta7iTsG7Drn0yykD3NfQYr28PWWIpqa6n12CxUcZQjWj1OT+LP/JN/EP/AF5yf+gmvk/4Wf8AJRvD3/X4n86+r/iz/wAk38Q/9ecn8q+UPhb/AMlG8O/9fifzrx8f/vNP+up8tnX+/UPl+Z9uL90UtIv3RS19CfbjScfSvK/iN8fNJ8F3Mun2Uf8Aa+pxnDxo4WOI+jNg8j0A+uK2fjR4um8HeA726tGMd5OVtoZB/AzdW+oAYj3Ar5f+G/g1vH/jC00x5XjhbdLcSrywjH3vxJIGT03CvHxmKnTmqNJe8z5nNMwq0akcLhl78jpdQ/aA8ca1cFLK4jtN5wsNnbBz9PmDGqF3N8T9UjZph4leNgQwCTIpHfgDGPwr6t8O+FNI8K2K2ulWMNnEAM+WvLY7k9Sfc1fvykVjcO2FAjYk+nBqfqNWSvUqsy/smvOPNXru58GaV/yErT/rsn/oQr77X/Vr9K+BNK/5CVp/12T/ANCFffa/6tfpXPlG0/kcvDeiq+q/Ud/FXxz8ev8AkrWvfWH/ANER19jfxV8c/Hr/AJK1r31h/wDREddGa/wV6nXxH/ukf8X6M+hfgL/ySnQ/+23/AKOevQq89+An/JKdD/7bf+jnr0KvSw/8GHovyPdwX+60v8K/I8R/ao/5FPSv+v3/ANpvXDfswjPj68OOfsD4/wC/kddz+1R/yKelf9fv/tN64f8AZg/5H69/68H/APRkdeJU/wCRhH5HyWI/5HUPl+R9S0tFFfRn3R8gftCIq/FTUyBy0cJP/fsD+Qr2v9m92b4aQAnIW4mC+w3Z/nmvFv2hv+Spaj/1zh/9AFe0fs2/8k1i/wCvqX+Yr5zC/wC/VPn+Z8Nl/wDyN6vz/M9TFZniDxBYeF9Ll1DU7lLW0iGWdv0AHc+wrT5r5P8A2iPF9xrnjeXSt5FjpeEWMHhpCoLMR68gd+nvXrYrELDU3Ox9JmWNWBoe0trsjoPFn7UF7NNJD4e09LeDOBc3gLO3HUICAOfc/SuR/wCFjfEvxYCbS61O5QHH/EvtcAfUov8AM16F8AvhLpl3oMPiTVrZbye4Zvs0EygpGqsV3FT1JIyDzxiveo41RQoUAdsCvPp0MRiIqpVqWT6I8Shg8bjoKtXrOKfRHw14sj8UKbX/AIST+1Mnd5H9pmQ+m7bvP0zj2r2L9k//AFvib/dtv5y0ftYY8zwv64uf/aVH7J/+t8Tf7tt/OWuOjT9lj1C9/wDhjzMPR+r5wqXNe3f/AAn0PXBfHT/kleu/7kf/AKMWu9rgvjp/ySvXf9yP/wBGLX0Nf+DL0Z9vjP8Adqno/wAj5p+DdrHefE7w/HKu5fPLge6ozKfwIFfaS+lfFfwfvo9P+Jnh+aVtqG48vnjllZF/VhX2ovrXl5V/CfqfPcOW+rz9f0E/pVPVrGHUtMu7SdQ8M8TRup7qRgj8qu1leKNYi8P+HtR1Gb/V2sDykdM4UnH1NezKyi2z6mo0oNy2sfCIZraUMjbXjbKsPUHg/mK+/LKQXFpDKON6BvzFfBem2Mmr6naWcf8ArbqZIgf9pmAH6mvveFQkSqOAABXg5Tf3+2h8bw2n+9fTT9Spr3/IFv8A/r3k/wDQTXwfZ/8AH5B/10X+Yr7w17/kC3//AF7yf+gmvg+z/wCPyD/rov8AMUs1+KHzJ4i/iUfn+h9+p9xfpVXVro2Ol3c45MUTuPwBNWkPyL9Kq6ta/btMu7cHBlidM/UEV77vyn2kr8jtvY+Co7hkukuHVZ3D+YyyZIfnJDfX616yv7T3ivA/0PSR/wBsZP8A45XlllMum6tbyXMCyi3nVpbeVQQwVslGBHfBHSvtK3+HnhG4gikTw7pLI6ghhZRcgj/dr5XA06tRy9nOx+dZTh8TW9p7Cryu6ueA/wDDUHiv/n00n/vzL/8AHKzvEH7QXiPxJot5pd3aaYLe6iaJ2jikDAEdQTIcEdq+k/8AhW3hT/oW9J/8AYv/AIml/wCFa+FM/wDIt6T/AOAUX/xNeo8LipJp1dH5Hvyy7MJxcZYjR+R8ofB2RoviZ4fKcnz9v4bWB/SvtJentWDY+BfDml3cdzaaFp1rcxnKTQ2qKy8Y4IHFbwrqweHeGg4t3PRyvASy+k6cpXu7jqKKK7z2RvpXNfEuUwfD/wARuDtI0+fB9/LbFdK1cZ8ZLj7P8M/EDetsU/76IX+tY1XanJ+RzYl8tCb8mfLPwps/t3xG8OxYzi7WTp/dy2fw219o31nFfWM9rMgkhmjaN0bkMpGCDXyJ8A4/M+K2iHH3fOb/AMguP619idq8nK4/uZX6s+c4einhpt9X+iPg/WtMufCHii7sxIVutPuSqSqMHKtlWHp0B/Gvtfw3r0XiDw1YasjKI7m3WY8/d4yR+ByPwr52/aa8MnTPF1pq8aqItSh2vjr5keASf+AlcfQ1b8F/EE6b8AtdtTKsd1aO1pb84JWY5BHuMyH/AIDXNhp/VK9Sm9v8v+Aefgan9m4uvQntZv7tV+B5r4p1K4+IXj67uLbdNJqF35Vsr8HaSFjB9ONufxr7O8OaLD4d0Kx0y3GIbWFYhxjOB1PuetfMX7OPhb+3PHX9oSx77bTIvN+bBHmtkIMfTcc9tor6v7Yrqy2DalWlvI9HIqLcJ4qe8mfKf7TEPl/EaNv+eljG3/j7j+lepfsz3X2j4ePH/wA8byVPzCt/7NXnn7Ulrs8YaXcY/wBZZbM/7sjHH/j1dt+y3Ju8F6kv93UG/wDRcdYUfdx80cmF9zOai73/AMz2mvNf2h/+SW6n/wBdIf8A0atelV5r+0P/AMkt1P8A66Q/+jVr2cT/AAZ+jPpsw/3Sr/hf5Hz58ErKDUPiholvcwx3EDmbdFMgZW/cydjX1j/whegf9ATT/wDwFT/CvlX4C/8AJWNB+s3/AKIkr7FrzMrinRba6/5HhcPQjLCyclf3v0Rif8IVoH/QF08f9uqf4VPZ+GdI06cT2mmWdtMOBJDAqsPxArUoxXs8sVrY+pVOC1UUFNm/1b/Sn0yb/Vv9Kp7FvY+ALj/j4l/3j/M199WX/HrB/uL/ACr4GuP+PiX/AH2/nX3zZf8AHrB/uL/Kvncq3qfL9T4jhv463y/UsUUUV9GfcDSa+LfjFqkesfErX7iI5jWfyQfdFVD+GVNfUnxM8dW/gLwvdXzupvHUx2sJ6vIRxxnoOp9hXx5ouk3nizxBbWEOZb2+m27jzyTlmPsBk/ga+fzSpzctGO7PiuIKyqezwsNW3f8ARH1T+z/pr6d8L9MMilHuGkmwfQudp/FQD+NekVR0XS4dD0mz0+3BEFrEkKA8naowP5Vf717dGPs6cYdj6zDUvY0YU+yQtFFFanSVdQtxc2NxEekkbJx7ivgRlKZU9QcV+gbDdkV8XfGLwy/hX4hapb7QsFw5uoMcAo5z07YO4fhXgZtBuMZrofG8SUpOnTrLZO33/wDDH2B4c1BNV0HTrxDlbi3jlB+qg/1rRFeNfs3+OotX8N/2BO+L7TsmNSeXhJ4I+hO32+X1r2WvWw9RVqcZo+lwdeOIoQqR6odRSUtdJ2hRRRQB4t+1N/yJul/9hBf/AEXJXAfsx/8AJQLn/rwk/wDRkdd/+1N/yJul/wDYQX/0XJXAfsxf8lAuf+vCT/0ZHXzlb/kYR+R8Liv+RzD5H1RSUtJX0Z90fF3xm/5Kfr//AF2H/oC19MfBH/klug/9cm/9Davmj4zf8lO8Qf8AXdf/AEBa+l/gh/yS3Qf+uTf+htXzuB/3up8/zPh8o/5GNf5/md1RRRX0R9wfNH7VH/Ix6L/17P8A+h10H7Kf/IH13/r4T/0Guf8A2qP+Rj0X/r2f/wBDroP2U/8AkD67/wBfCf8AoNfO0/8AkYv+uh8PS/5Hkv66Hu1fMn7UupyT+KtJ08/6q3tDMP8AedyD+kY/OvpyvmT9qTS3g8U6TqJ/1VxaGEf7yOSf/Rg/Ku7Mb/V2exnvN9SlbyOJ8BfFzWfh3p9xZ6Zb2Msc8vmu9zG7NnAGAQ44wPfqa6n/AIaf8V/8+ekf9+Zf/jlb/wCzdoegeItB1aDUdKsb+8t7kOGurdJGCMoAALDplWr2T/hWvhP/AKFvSf8AwCi/+Jrhw1DESoxlCpZHkYDCY2phoTo17R7WPnz/AIae8V5P+iaT/wB+Zf8A45Xnfi7xZd+NNem1a+jgiuZgqstuCq/KMZAJPPSvsf8A4Vt4U/6FrSf/AACi/wDiaT/hWvhP/oW9J/8AAKL/AOJrWpgcRVjyzqXXob1soxuIjyVa916GD8A3Z/hTohbkjzgPoJpAK9CZQykHoaq6fptrpNnHa2VtFaWsfCQwoERcnJwBx3q1XsU4ezgoPofUYem6NKNN62SR8mfGP4PXvg/VLjVNOga40OZi+Y1ybYk/dYf3cng/ge2cnwL8aPEXgaOO1hmW+05Txa3XzBRxwjdV+nIHpzX2OyhsgjIPrXnfi/4D+F/FKySR2n9lXrZIuLLCDJ7lPunnrxn3rx6uAnCbq4aVmfMYjJqtOq6+Bnyvt/X5EHgH48aF40misrgHSdTkwFgnYFJCT0R+56cHB54zXpvWvhzx34Jvfh/4hl0u9dZGCiWKdOBIhJAbHY5B49j25r6a+AvjK48Y+CFN67S3tjKbaSVjkyAAFW+uGA56kE1pg8XOpN0aq95HRleZVa1R4XEq00el0UUV7J9OFFFFABRRRQAUUUUAFFFFABRRRQAUUUUAFFFFABRRRQAUUUUAFFFFADTzxXxv8bvCp8K/ELUAisLa9Y3cLHHO8ncOPRt3H0+tfZFeYfHj4ft4z8Jm5tIvM1PTt0sIUEtIhHzoB3JwCOOqgd683H0HWo6bo8LOMI8VhnyrWOp8lVc0fUho+qW161pDe+S28QXIJjY84yARnBwcVTor41Nxd10PyyMnGXMt0bWrXuqeOdY1HVTaCSfZ9ouBaREKiDA3YGenHJzWLWxoni7VfDdhe2mmXTWQvCvnSwjbIQucKG6gc54596ms/C0U3g+712bUorVobkW0NrIpLTttBbGOmAw6jHuK0t7TVPXqdLj7b3o6y1bMHFTQ3U9upSKeWNOu1XIH5Zpv2eY25uBDIYA2wy7Tt3YzjOOuKi3Vnqjn96PdC985yepzRUltbzXkwht4ZJ5W+7HGpZj9ABWz4K8LxeMNa/s99Rh06R42MXnDPmuBwg7ZPv8ArVRjKbsioU51JKMepl2+l3d9a3V1BbSzW9qoeeVFO2ME4GT9f6nsca2r+Mptc0HTdMubCyB09RHBdwxlZdg/hbnBHfp1+pqHQfFmq+Gobu1tZyLS6Rori0lXdFICMHcp6HHcc1jVXMoq0eu5rzqEOWD1e4UvJYBRljwBSV6l8APAL+KvFUeq3MR/szTHEm4ggSTdUUH2OGP4DoadKk601CI8LQliq0aUep9EfDHwyfCPgfStMkGJ44t83/XRjuYfgSR9BXVikHt0pT6193CKhFRXQ/YqVNUoKEdkLRRRWhqNqpqmow6Tp9ze3DBILeJpZGPZVGSat8Vl+JNBh8T6De6XcSyxQ3cZid4ThgD6ZH9KmV7PlInzcr5dzzrwj+0Z4c16NU1Mtot3jkTZaInPZx/UCvRLDxVpGqRiS01OzuYz/FDOrD9DXzp4g/Zh1+wkLaVe22pxf3ZMwyfTHI/HI+lcrP8AA/xxbuFbQZGycApNEw+vDcCvDWKxdPSpTufIrMcyw/u1qPN6f8C6PprxR8V/DHhW3ke61WCaZRkWtu4klY9htB4+pwK+TPHXjG78feKLjVJkKNKRHBbqS3loPuqPfJJ+pPSuo039nvxrfsBLYQ2Cn+K4uEIH/fG417J8N/gDpfg25j1DUJRq2pxkNGzJtihPXIXJyR6k+mAKyqRxWOajKPLE560cfm8ownDkh/X3mz8FfBs3gvwNbW10nl31yxup1/us2AF+oUKD7g13/Wk6Yor36cFTgoLZH2VGlGhTjThsjwv9qTw3LeaLpesxAlLORoZlAzhXxhifZlx/wMV5d8F/iHF8PfFBluy39mXiCG4KjJTB+V8e3PTsT1xivrjVdLtta0+4sr2JZ7W4QxyRt0IIxXzV4y/Zr1vTb2WTQCmqWLElI3cJMg9DkhW475/CvExmHqxrLEUVc+TzPBYililjcMrs+irHxdo2pWYu7XVLSe3xnzEmUgfX0ryb4xfHTTrbSLjR/D10t9fXCmOS6hbMcKEYbaw6sR6dM59j5La/BPxtdzeUuhSxnu0kkaAe+S3P4V6z8M/2dY9FuoNT8Ryx3d1EQ8VlFkxowPBZv4j04xjjvVe2xWIXJGHLfqafXMwx0fYwpcl92z5wuLaWzneGeNopUOGRhgg+hHrX3P4JH/FH6J/15Q/+gCvCPiF8BfEviDxpq2o6etobO5l8yPzJ9rdBnjHrmvefCOn3Gk+F9Isrwg3VtaRQylTkblQA4P1FGX0J0ak1JaBkuDq4WtVjUi7dH3Nj61yUPxU8MyeIbzRX1SG3v7aQRMsx2KzYBwrHgkEkY65B46V1hHBHTNfMvjb9nTxNJq13f2F3b6x9olaZtx8mQsxJPB+XqfUfSvQxNSrTSdKNz2sfXxNCMZYeHN3PpdbiORQ4kVl9QRivA/2lvG2l3ml2mgWk6XN6twJ5vLIYRAKRhvc7unoD04z5m3wQ8cxyiP8AsGYsehE0RH578Cuj8N/s0+JdSuEOrSQaPb9WO4Sy/gF4/X868uriMRiIezjStc8DE43G42m6EMO1fq/+GRe/Zd0ee48Uanqm3Fvb2vkFscF3YHAPsEP5ivpv9KxPCXhHTvBeixaZpsPlwJ8zM2C8jd2Y9yf8AOBitvvXq4Wj9XpKD3PocuwrweHjSe/U574g2L6h4H1+2iQySyWUyqoGSW2HAHvmvi7wvrX/AAj/AIk0vUypZbS5SVlXqVDDI/EZr7yZflINfOHxG/Zz1H+1Z7/wyI7m1ncyGxZxG8RPUKT8pGemcY4HNcGYUKk3GrTV2jxs7wdaq4V6Cu4nuul+L9G1jTUvbTU7Wa2cZ8wSgY9jnoR6HmtO1uob2BJ7eZJ4HGVkjYMrD1BHWvjuH4HeOLiTYNBkXnBZ5o1HT/e5/DNfUvw30W98O+B9J03UFVLu3i2SKjbgOTjn6YrqwuIq1m1OFjvy/G4jFS5a1Llst9Tjf2ktLm1D4dtNCpdbS6jnkx2XDLn/AMeFeG/Bjxda+DfHlpd3z+VZTxtbTSkcIGwQT7ZC/hmvsHULGDU7Oe0uolmtpkMckbDIZSMEEV81eNP2a9Z0++kl8OldSsWOVhkcJLH/ALOSQrAeufw7njxtGqqsa9JXsebm2ErrEQxlBXt09D6XgvILqBJoZo5YnG5XRwVIPcHvXkfxu+L2n6Lot5omm3Ed1qt0hhk8ptwt0IwSxB4bGcD8fr4xa/Bfx1cSNbpos8aMfnEkyKnXqctzXqvw2/ZzXSLuLUvEksV1PGd0dlFkxqw5BZuNx9sY471X1jE4hckIct+rLeMx2Ni6NOjyX3b/AOGR88aaduo2np5yn/x4V99x/dX6V8uax+zz4rm1++urVLPyXunlh3T4O0sSueOuMV9RR58tc8HA4pZbRnR51NbhkOGrYb2sasbXt+o6vjr49f8AJWte+sP/AKIjr7Fr55+KXwR8S+LvHmqatYLamzuDHs8yba3yxKpyMHuprfMac6tJKCvqdOe0KuIw0Y0o3d/0Z6N8Bf8AklOh/Sb/ANHPXoA9+tcl8LfDd54R8C6ZpV+Ixd2/mbxG25eZGYc/QiutruoJxpRT3sj2MJFww9OMtGkvyPE/2qP+RT0n/r9/9pvXD/sv/wDI+3v/AF4P/wCjI69Z+OXgPVPH2g2FnpQhaWG581vOfaNu1h6epFc18E/hJr/gPxTdX+qLbiCS0aEeTLuO4up9B2BryKlGbx0altD5qvhq0s2jWUXy6a/I9yooor3j7A+Qv2hf+Spaj/1zh/8AQBXtH7Nv/JNYv+vqX+Yrkvi18F/EfjLxxd6ppy2ptJEjVfNm2tkKB0we9ej/AAd8I6h4J8GppupCMXImkkPlNuGCeOcV4WHo1I4yc2tNT4/A4atTzOrVlFqLvr8zue1fGfxs02bTfibrYmRlE0izxsR95WUcj1wcj8DX2ZXn3xY+E9n8R7FHVxaatbriC6C5BHXY47j+R59QezHYd4ilaO6PUzfBzxmH5ae61MX9nvxtYat4NtdGa5RNTsAyNCxAZo9xKsvqMED6j3Felavr1hoNjJd6heQ2lunLSSuFH0Hv7V8l6p8CfGumyFBpJu0BwJbaVWVvfkg4+orQ0T9n3xlr1xG1/CumQt96a6lDtt9lUk59jiuGjisRCCpeybaPIw2YY6lTjQ+rttaX1/yMv4wfEJfiF4m8+2DLptopht9wwWyfmcj3xx7AcCvQ/wBk5v8ASPEw/wBm2/nLWt4r+AIg8BW2j+HljmvxdpcXN1cttMuEYZzg4A3cD3PqTV74F/DPXfh7qGqvqqW4huo4wphk3HcpPHQf3qzpYevHFqpUX9WMMPg8XTzKNasr33fTVM9j6iuC+On/ACS3Xf8Acj/9GpXeVx/xY8N3vi/wHqWk6cIzeXBi2+a21flkVjzj0Br3KycqUkuzPr8XFyw9SMVdtP8AI+M7OC6dpLi1Vy9ovns6dYwGUBvwZl6etfU/wv8AjlpPirTre01W6i0/WUUI6zsEScjjch6c9dvUZ/Gue+D3wX1jwl4ivLnXIbSSyuLGS2MaPv3bmQ4Ix0wDWH46/ZovobyS58MSpcWrEkWVw+14/ZXPDDr1wfc14GHpYnCxVSCvfdHxeCw2Oy+mq9KN77xPoW81qxsbdri5vLeCBRkySSqqj8Sa+c/jp8ZrbxNanQNClMthuBuboAgS4wQi+2ec98Dt14k/BTxstx5J0CbfnHEke3892K7Xwd+zNqt9cxzeIp49PtV5NvAwklf2z91fqM1pVr4rFL2cIctzoxGMzDHx9hTouN93/wAEo/s6+A5de8TDW7mH/iW6ccozDIkmxwB/ug7vrtr6o+lUNF0Wz8O6bb6fp8C21pAu1Ik6DuT7nqcnrmr49a9bC4dYemodT6TL8GsDQVJb9Shr3/IFv/8Ar3k/9BNfCFn/AMfkH/XRf5ivvPVbd7rTbqGPG+SJkXPTJBFfLtv+zj4wjuInKWOFcE/v/Q/7tedmVGpVlBwV7Hh55hq1edJ0ot2/4B9Wx/cX6Up5pF4UD2p1e6fXLY+RPjz4Bm8J+MJ7+KNjpupu08cnULITl0J9c5I9jx0rtPgv8c7LT9Lt9A8Qy/Z1twEtr5sldnZH9Mdj0x6Y59x8ReG9P8VaVNp2p2y3VrKOUbsexB6gj1FfPfiz9mLVLO4kl8P3kd/bk5EF0dkqj03dG+pxXgVcPWw1V1sOrp9D43EYLFYDEvFYJXT3R9GWWsWWpW6z2t5BcwsMrJFIGU/Qg1DqXiTStGhMt9qNrZxj+KeZUH6mvkab4IeOIZAh0GUkngrNGw/MPx+NXdP/AGffG15IBJpsVmp/iuLlMfU7SxrT67iHoqTubrNsZLRYZ3+f+R9SeG/Fuk+L7ea50i8W9ghlMLyKrAbgAcDI5GGHIrarzr4N/DS9+G+l3sF5fx3b3TrJ5cKELGwBB+YnnPHYdK9F/GvVoynKCdRWZ9Hhp1alKMq0bS7DqKKK2OkbmvOf2grj7P8ACrVx0MjQoP8Av6mf0Br0auD+M3hHU/G3g86ZpXlGdp0dvOfau0ZPXHriufEJypSUd7HFjYylhqkYK7aZ4F+zvAZvidYsP+WUMrn8U2/+zV9c9s14X8Fvg/r3gfxdLqOqpbCD7K8SmKXcd5ZD0wOwavdPxrjy+nKlRtNWdzzMkoVMPheWorO55t8fvDH/AAkfw9vJI03XOnsLtO3C53/+Olj+Ar5IF1NHaSWyyHyJXWR07FlDBT+Tt+dffV5axX1vNbzIJIpVMbow4ZSMEH8DXzK37MPiH+1MC7sP7P8AO4fzH8zy93XGzG7b2z171x5hhZ1JqdNHmZ3l9WtWhVoRvfRnp/7PPhUeH/AMN3IgW61NvtLHHOzpGM+m0Z/4Ea9SPeq9naRafaQW1vGsUEKCOONRgKoGAAPQVPXtUqfsoRguh9VhqKw9GNJdEfOv7VkYF94ckA5aOdc+uCnH6/rWp+yrc79H163/AOec8cn/AH0pH/stbnx3+GusfEH+xTpKwk2nneZ50m372zGOD/dNN+A/w11v4eza0dVWBUvBD5fkybuV35zx/tCvJVKosdz20/4B80sPWjnDrcr5O/yPXK82/aG/5JZqX/XSH/0atek1xnxa8L33jLwPe6VpwjN1K8bL5jbV4dWPOPQGvUrxcqUorsfQ42LnhqkYq7aZ8xfBzV7PQfiRo99f3CWtpEZd80hwq5hcDJ+pFfUH/C3vBuP+Rhs/+/lfP3/DNvjH+5Zf+BH/ANjR/wAM3eMf7ll/4Ef/AGNeBhp4rDQ5I07nxeBqZhgKTpwo3V77M+gv+FveDv8AoYbP/v5SH4v+Dv8AoYbL/v5Xz9/wzb4x/uWX/gR/9jSf8M2+Mv7ll/4Ef/Y11fWsZ/z6/M9JZjmf/Pj8GfV8Mq3EaSIwZGAYMO4PQ06T/Vv9Kr6ZC1rp1tC+N8cSo31AANWX+aNgPSvbWq1PrVdx1Pz+uT/pEn+838zX3Jpfi7RLizh8rV7GX5B9y5Q9vY18z3n7PHjRJpGSzt5wWJBS4XuffFVD8AfHPP8AxJ1P/b1F/wDFV8thnXwrl+7bufnmAljculNqg3zeTPqS+8ceHtNXN1ren24H9+5QfzNcB4u/aO8N6JCyaWX1q8xwIgUiB93I6f7oNeP2/wCz142mYb9OhgHcyXKf0JrqtD/ZZ1G4ZG1fV4LZd3MVohkJHf5mxg/ga7niMZV0hTsetLHZpXXLSo8vr/wbHlvizxdrXxF11Lm8Z7m4c7Le1hUlUBPCoo7n8zx7V9CfA74Qv4Nt21jVo1/tmddscXX7Oh7f7x7n8PXPXeC/hT4d8CgPp1nvvMYN5cfPKfXBxx9BiuwX9a1wuCdOftazvI6MBlMqVX6xipc0x9FFFewfThRRRQA2vO/jJ8NR8QtBDWwVdXs8vbM3AcfxIT74H4j616JRis6lONWLhLZmFejDEU3SqLRnwfZ3mqeDdeE8TS6dqllJggjDIw4KkdwRnr2PpX0P4H/aS0fVoY4NfQ6VegYaZFLQP05B5K9+Dxx1rtvHnwp0L4gRbr6DyL1RhLy3wsg9icYYexHrXh2u/sy+I9PcnTLq11WLtuJhk/I5H/j1fPqhisFK9HWJ8WsLmGVTf1b34P8Arb/I+irDxtoGpx77XWbG4XGcx3CH+tM1Dx14e0pd13rVhbj/AG7hAT9BnmvlGb4I+N4G2toErHOMpLGw5+jVZtfgH44uiM6OsCn+Ka5iH8mJrf67iHp7LX5nZ/a2OassO7/P/I+kvDfxS8PeLfEEmk6TdteTxQmZpAhVMAgEAnqeR0GK7CvDfhP8CNW8G+JLTW9R1KBHhDqbW3UuHDKRyxxjkg4wele5dK9LDzqzheqrM97A1MRVpc2Jjyy/Q8X/AGpv+RL0v/sIL/6Lkrgf2Yv+SgXX/XhJ/wCjI69f+OHgbVPH3h2ystKERmhuxM3nPsG3Y49P9oVynwV+Eev+BfFdxqGprbi3e1aEeTLuO4uh6YHGFNeZVo1HjYzS0PBxGFrSzWFaMXy6anulIelLSV7x9efHPx2099P+KGsbgdk/lzIT3BRR/MNXsn7Pvj7S7rwXZ6NLdx22o2RdDFM4BkUsWDKO4wcH0x7jOt8YPhDH8RraG6tJUtNYt1KxyOPllTrsYjkAHoe2TxzXgd38DPG9rP5f9iNMM4V4Zo2U+/3sgfUV81KFbCYh1YRumfBzpYvLcdOvShzRlf8AHU+vbXUrS+mkit7qGeSLG9Y5AxXPTIHTOD+Rq16kV4n+z/8ADvxF4J1HU59Ys1s4LqJFVfNV23Ak/wAJPGCe9e2V7tGpKpBSkrH2GErVMRSVSpHlb6HzV+1R/wAjJov/AF7P/wCh10H7Kn/IG13/AK+I/wD0Gr/xy+FuueP9Y0250pbdo4IWR/Ok2nJbI7Vq/Av4fat8P9O1OHVRCJLiVXTyZN/AXHpxXlQo1FjnO2n/AAD5ynhqyzd1nF8vf5HqPevOfjl4Ek8beD3+yR+ZqVixnt17vx8yfiOnuBXo+aQj2r2KlNVYOEtmfUV6McRTlSnsz4k+Hfjq7+HXiSPUIUMsTDyrm3OB5iZzjPYjg19Y+E/iV4e8Y2ySafqUJlIy1tKwSVPUFTz17jI9DXIfEr4A6b4yuZdR02VdJ1SRi0uE3RTH1K54JOPmHvkGvGNQ/Z98bWMhWPTY71Af9Zb3CY+vzFT+leDTWKwLcVHmifHUVj8obpxhzw8v60Prl7yBFy08aj3cVgSfEjw1HrFvpY1i2lv7hxHHDC3mHcexK5A/Gvlu2+Bvji6xjQpFU95J4lxz7tn9K7bwP+zr4ks9asdSvb210s2syTqq5mcsrAgEDAwceprqjjMRUaSpW/r5HfTzPG1pKMMO0vP+kfStRzSrDG0jkKqjcxPYU9RjFZHirRZPEXh3UdNiufsj3cDQ+cF3bNwwTjI9fWvXldLRan00m1FuK1Mnwp8UPDnjKJPsGpRCdhk2s7BJV9flPX6jIrqJrmGGMyPKkaKMlmYACvlDWv2cfF2nTOLOK31WHPyvDKqEjtkPjH5n61kR/BDxxNJ5Y0GUHOCWmjAHvkt/KvG+uYiOkqWp8t/amOp+7Uw7b8r/AOTNP9oDxlYeLvGEI0yaO5tbODyftEfKu5Yk4PcdMH616v8Asy6PPp/ge5u5k2pe3TSRZ7oAFz+Yb8q5DwT+zJezXUdx4luI4LZTk2ds2539mfov4Z/CvomxsYNOtIbW2iWG3hQRxxoMBVAwAB9BSwmHqSrPEVlZhluDxE8VLG4hWb2RZooor3D6wKKKKACiiigAooooAKKKKACiiigAooooAKKKKACiiigAooooAKKKKACmsMjGOKdRQB8w/Hr4Rvod5N4j0iInTp23XUKD/UOerD/ZY9fQn8vF6+/57eO4heKVFkidSrKwyGB6gg186fFX9nya0km1XwtEZrdsvLpw+/H3zH6j/Z6+meAPmsdgHd1KS+R8Jm+Ty5nXw633X+R4XS7jtAzx6due/wCg/KlkjeGR45FZJFO1lYEEEHBBHqDTa+fPi9Ub9h4xvNN8I6loFuPLhv5kkmlDc7VGNgGO/HfoKk8K+JrfQdK8QW09lFdS31r5Vu8kSuYpM43An7vysx47gVzlFaKpJNPsbRr1ItO97Ky/r5nQeB/GV14H1r7dboJ0eJ4ZoGbaJEI9cHBzg5x29659cqQRwQcg96KKXNJpRvsZupJxUG9EHv3oorsPh/8AC3WviFdL9ki+z6erYlvpl+RRnkL/AHjjsPbJGaIU5VGoxVyqNGpiJclON2ZngvwZqPjvXYtN06MknmWZgdkKZ5Zv8819meD/AAnZeC9BttKsE2wwjl2+9I3dmPqf88VW8D+BdM8A6Oljp0WC3Msz8vK3qT/ToK6Svr8Fg1ho80tZM/TMryuOBhzS1m/6sLS0UV6Z74UUUUAFFFFABRRRQAUUUUAFFFFABRRRQAlLRRQAUUUUAFFFFACUtFFABRRRQAUUUUAJS0UUAFFFFABRRRQAUUUUAFJS0UAJS0UUAFFFFABRRRQAlLRRQAUUUUAFJS0UAFFFFABSUtFACUtFFACUUtFABRRRQAUUUUAFFFFABRRRQAlFLRQAUUUUAFFFFABRRRQAlLRRQAUUUUAFFFFABRRRQAUlLRQAUUUUAFFFFABRRRQAUUUUAFFFFABRRRQAUUUUAFFFFABRRRQAUUUUAJS0UUAFFFFACUtFFABRRRQAUUUUAFFFFABRRRQAUUUUAFFFFACUtFFABRRRQAUlLRQAUUUUAFFFFABRRRQAUUUUAFFFFABRRRQAUUUUAFFFFABRRRQAUUUUAFFFFABRRRQAUUUUAFFFFAHE+NvhL4d8dBpL208i9IwLy2wko+pxhvT5ga8T8Tfsy69ppd9IuoNWizxG58qXBPv8v6j6dq+ofxpOlcNbB0a+slqeTisrwuL1nGz7o+HdV+HPijRZTHdaDfKR1eOEyJ/30oK/rWPJpV9E217K4RvRomB/lX30VpNg9B+VebLKYfZnY8KXDdO/u1GvkfCFt4V1u94t9G1Cc+kds7fyWuy0P4A+MdaePzbBNMgYZ828kAx7bRlvzAr692rnoB+FOq4ZVTTvKVzWlw5Qi71Jt/geN+Df2a9E0V0uNZmbWrlR/qmGyAHOc7erY9zg+leu21rFZW6QwRJDEgCrHGu1QPQDtU9JXrUqNOirQVj6PD4WjhVy0o2FpaKK3Os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D//2Q=="/>
          <p:cNvSpPr>
            <a:spLocks noChangeAspect="1" noChangeArrowheads="1"/>
          </p:cNvSpPr>
          <p:nvPr userDrawn="1"/>
        </p:nvSpPr>
        <p:spPr bwMode="auto">
          <a:xfrm>
            <a:off x="123825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pic>
        <p:nvPicPr>
          <p:cNvPr id="10" name="Imatge 7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3435" y="518552"/>
            <a:ext cx="4833620" cy="17720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/>
          <a:srcRect l="33333" t="18181" r="31363" b="15287"/>
          <a:stretch/>
        </p:blipFill>
        <p:spPr>
          <a:xfrm rot="2002525">
            <a:off x="4970140" y="2488839"/>
            <a:ext cx="3379798" cy="3582878"/>
          </a:xfrm>
          <a:prstGeom prst="rect">
            <a:avLst/>
          </a:prstGeom>
        </p:spPr>
      </p:pic>
      <p:sp>
        <p:nvSpPr>
          <p:cNvPr id="16" name="Rectangle 15"/>
          <p:cNvSpPr/>
          <p:nvPr userDrawn="1"/>
        </p:nvSpPr>
        <p:spPr>
          <a:xfrm>
            <a:off x="0" y="6576291"/>
            <a:ext cx="9144000" cy="28170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it-IT" sz="1100" b="0" i="0" u="none" strike="noStrike" kern="1200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SUSTAINABLE MED CITIES TRAINING SYSTEM</a:t>
            </a:r>
            <a:endParaRPr kumimoji="0" lang="it-IT" altLang="it-IT" sz="1100" b="0" i="0" u="none" strike="noStrike" kern="1200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210937" y="2218931"/>
            <a:ext cx="771322" cy="284171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8623662" y="2774600"/>
            <a:ext cx="358597" cy="412725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8596598" y="3453359"/>
            <a:ext cx="385661" cy="392427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8549236" y="4111820"/>
            <a:ext cx="433023" cy="419491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8515406" y="4797345"/>
            <a:ext cx="466853" cy="365363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8007957" y="1702556"/>
            <a:ext cx="974302" cy="250341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 flipV="1">
            <a:off x="8006659" y="5395766"/>
            <a:ext cx="975600" cy="234816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8006659" y="5914467"/>
            <a:ext cx="975600" cy="230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67112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8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C.1.1</a:t>
            </a:r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– EMBODIED CARBON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72563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0" y="0"/>
            <a:ext cx="9143999" cy="71817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ar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ج ١.١ - كربون مُركب</a:t>
            </a:r>
            <a:endParaRPr lang="en-US" dirty="0"/>
          </a:p>
        </p:txBody>
      </p:sp>
      <p:cxnSp>
        <p:nvCxnSpPr>
          <p:cNvPr id="8" name="Gerade Verbindung 7"/>
          <p:cNvCxnSpPr/>
          <p:nvPr userDrawn="1"/>
        </p:nvCxnSpPr>
        <p:spPr>
          <a:xfrm>
            <a:off x="0" y="718181"/>
            <a:ext cx="9144000" cy="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ttangolo 3">
            <a:extLst>
              <a:ext uri="{FF2B5EF4-FFF2-40B4-BE49-F238E27FC236}">
                <a16:creationId xmlns:a16="http://schemas.microsoft.com/office/drawing/2014/main" id="{5E8A9E16-C193-4E5B-B9C6-F4E1DAD62E47}"/>
              </a:ext>
            </a:extLst>
          </p:cNvPr>
          <p:cNvSpPr/>
          <p:nvPr userDrawn="1"/>
        </p:nvSpPr>
        <p:spPr>
          <a:xfrm>
            <a:off x="2169331" y="6087067"/>
            <a:ext cx="651746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" sz="1200" dirty="0"/>
              <a:t>وحدة التدريب 3 </a:t>
            </a:r>
            <a:br>
              <a:rPr lang="it-IT" sz="1200" dirty="0"/>
            </a:br>
            <a:r>
              <a:rPr lang="ar" sz="1200" dirty="0"/>
              <a:t>معايير تقييم SBTOOL - مقياس البناء</a:t>
            </a:r>
            <a:endParaRPr lang="it-IT" dirty="0"/>
          </a:p>
        </p:txBody>
      </p:sp>
      <p:pic>
        <p:nvPicPr>
          <p:cNvPr id="10" name="Imatge 14"/>
          <p:cNvPicPr/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01" y="5967063"/>
            <a:ext cx="1789430" cy="701675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6587887"/>
            <a:ext cx="9144000" cy="28170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" altLang="it-IT" sz="1100" b="0" i="0" u="none" strike="noStrike" kern="1200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نظام تدريب المدن المتوسطة المستدامة</a:t>
            </a:r>
            <a:endParaRPr kumimoji="0" lang="it-IT" altLang="it-IT" sz="1100" b="0" i="0" u="none" strike="noStrike" kern="1200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086600" y="6552000"/>
            <a:ext cx="2057400" cy="306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Arial Narrow" panose="020B0606020202030204" pitchFamily="34" charset="0"/>
              </a:defRPr>
            </a:lvl1pPr>
          </a:lstStyle>
          <a:p>
            <a:fld id="{5D41A87E-14F5-4A54-8DA9-7774D8D5E7E0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823990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2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environment/eussd/buildings.htm" TargetMode="Externa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4294967295"/>
          </p:nvPr>
        </p:nvSpPr>
        <p:spPr>
          <a:xfrm>
            <a:off x="363682" y="3062131"/>
            <a:ext cx="6516598" cy="252028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ar" sz="3600" dirty="0">
                <a:solidFill>
                  <a:srgbClr val="0070C0"/>
                </a:solidFill>
              </a:rPr>
              <a:t>وحدة التدريب 3</a:t>
            </a:r>
            <a:endParaRPr lang="en-US" sz="3600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ar" dirty="0"/>
              <a:t>حساب التقييم</a:t>
            </a:r>
            <a:endParaRPr lang="it-IT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ar-JO" sz="3200" dirty="0"/>
              <a:t>لم</a:t>
            </a:r>
            <a:r>
              <a:rPr lang="ar" sz="3200" dirty="0"/>
              <a:t>عايير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ar-JO" sz="3200" dirty="0"/>
              <a:t>أداة البناء المستدام – معيار البناء</a:t>
            </a:r>
            <a:endParaRPr lang="ar" sz="3200" dirty="0"/>
          </a:p>
        </p:txBody>
      </p:sp>
    </p:spTree>
    <p:extLst>
      <p:ext uri="{BB962C8B-B14F-4D97-AF65-F5344CB8AC3E}">
        <p14:creationId xmlns:p14="http://schemas.microsoft.com/office/powerpoint/2010/main" val="5908151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1775"/>
            <a:ext cx="2133600" cy="276225"/>
          </a:xfrm>
        </p:spPr>
        <p:txBody>
          <a:bodyPr/>
          <a:lstStyle/>
          <a:p>
            <a:fld id="{243FB592-B9A9-49AA-A86F-4031F7B97808}" type="slidenum">
              <a:rPr lang="en-US" smtClean="0"/>
              <a:t>10</a:t>
            </a:fld>
            <a:endParaRPr lang="en-US"/>
          </a:p>
        </p:txBody>
      </p:sp>
      <p:sp>
        <p:nvSpPr>
          <p:cNvPr id="9" name="Titolo 1">
            <a:extLst>
              <a:ext uri="{FF2B5EF4-FFF2-40B4-BE49-F238E27FC236}">
                <a16:creationId xmlns:a16="http://schemas.microsoft.com/office/drawing/2014/main" id="{42151F5F-BFED-4ED0-B3B2-BA941065ED83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6997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JO" sz="2800" dirty="0"/>
              <a:t>ج .</a:t>
            </a:r>
            <a:r>
              <a:rPr lang="ar" sz="2800" dirty="0"/>
              <a:t> ١</a:t>
            </a:r>
            <a:r>
              <a:rPr lang="ar-JO" sz="2800" dirty="0"/>
              <a:t>.</a:t>
            </a:r>
            <a:r>
              <a:rPr lang="ar" sz="2800" dirty="0"/>
              <a:t>١ - </a:t>
            </a:r>
            <a:r>
              <a:rPr lang="ar-JO" sz="2800" dirty="0"/>
              <a:t>ال</a:t>
            </a:r>
            <a:r>
              <a:rPr lang="ar" sz="2800" dirty="0"/>
              <a:t>كربون </a:t>
            </a:r>
            <a:r>
              <a:rPr lang="ar-JO" sz="2800" dirty="0"/>
              <a:t>الكامن</a:t>
            </a:r>
            <a:endParaRPr lang="it-IT" sz="28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1048512"/>
            <a:ext cx="8609962" cy="475488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rtl="1">
              <a:buFont typeface="Arial" panose="020B0604020202020204" pitchFamily="34" charset="0"/>
              <a:buNone/>
            </a:pPr>
            <a:r>
              <a:rPr lang="ar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طريقة التقييم</a:t>
            </a:r>
          </a:p>
          <a:p>
            <a:pPr marL="0" indent="0" algn="just" rtl="1">
              <a:buFont typeface="Arial" panose="020B0604020202020204" pitchFamily="34" charset="0"/>
              <a:buNone/>
            </a:pPr>
            <a:r>
              <a:rPr lang="ar" sz="2200" dirty="0"/>
              <a:t>لحساب قيمة المؤشر ، من الضروري تجميع قائمة المواد (BoM) التي تمثل جردًا جماعيًا للمواد المختلفة (كجم) التي يتكون منها المبنى. يتم تنظيم BoM وفقًا للعناصر الرئيسية المكونة للمبنى</a:t>
            </a:r>
          </a:p>
          <a:p>
            <a:pPr marL="0" indent="0" algn="just" rtl="1">
              <a:buFont typeface="Arial" panose="020B0604020202020204" pitchFamily="34" charset="0"/>
              <a:buNone/>
            </a:pPr>
            <a:endParaRPr lang="en-US" sz="1000" dirty="0"/>
          </a:p>
          <a:p>
            <a:pPr marL="0" indent="0" algn="just" rtl="1">
              <a:buFont typeface="Arial" panose="020B0604020202020204" pitchFamily="34" charset="0"/>
              <a:buNone/>
            </a:pPr>
            <a:r>
              <a:rPr lang="ar" sz="2200" dirty="0"/>
              <a:t>نقطة البداية هي فاتورة الكميات ( </a:t>
            </a:r>
            <a:r>
              <a:rPr lang="ar" sz="2200" dirty="0" err="1"/>
              <a:t>BoQ </a:t>
            </a:r>
            <a:r>
              <a:rPr lang="ar" sz="2200" dirty="0"/>
              <a:t>) التي تحدد عناصر المبنى (مثل الأساسات والأعمدة). يتضمن BoQ فئات مختلفة من العناصر ، والتي يمكن أن يكون لها خصائص أداء وظيفية مختلفة </a:t>
            </a:r>
            <a:r>
              <a:rPr lang="ar" sz="2200" dirty="0" err="1"/>
              <a:t>. </a:t>
            </a:r>
            <a:r>
              <a:rPr lang="ar" sz="2200" dirty="0"/>
              <a:t>يختلف BoM عن </a:t>
            </a:r>
            <a:r>
              <a:rPr lang="ar" sz="2200" dirty="0" err="1"/>
              <a:t>BoQ </a:t>
            </a:r>
            <a:r>
              <a:rPr lang="ar" sz="2200" dirty="0"/>
              <a:t>من حيث أنه يصف المواد المختلفة (مثل الخرسانة والصلب </a:t>
            </a:r>
            <a:r>
              <a:rPr lang="ar" sz="2200" dirty="0" err="1"/>
              <a:t>والألمنيوم </a:t>
            </a:r>
            <a:r>
              <a:rPr lang="ar" sz="2200" dirty="0"/>
              <a:t>) الموجودة في عناصر البناء المختلفة.</a:t>
            </a:r>
            <a:endParaRPr lang="en-US" sz="2200" dirty="0"/>
          </a:p>
        </p:txBody>
      </p:sp>
      <p:sp>
        <p:nvSpPr>
          <p:cNvPr id="8" name="Rectangle 7"/>
          <p:cNvSpPr/>
          <p:nvPr/>
        </p:nvSpPr>
        <p:spPr>
          <a:xfrm>
            <a:off x="733647" y="5246034"/>
            <a:ext cx="8250865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" sz="2200" dirty="0"/>
              <a:t>جدول الكميات</a:t>
            </a:r>
            <a:r>
              <a:rPr lang="ar-JO" sz="2200" dirty="0"/>
              <a:t> يشمل</a:t>
            </a:r>
            <a:r>
              <a:rPr lang="ar" sz="2200" dirty="0"/>
              <a:t> عناصر المبنى التي تمثل 99٪ على الأقل من كتلة المبنى.</a:t>
            </a:r>
            <a:endParaRPr lang="en-GB" sz="2200" dirty="0"/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224" y="5246034"/>
            <a:ext cx="378512" cy="36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096283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4844" y="5163713"/>
            <a:ext cx="1436805" cy="9497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91300"/>
            <a:ext cx="2133600" cy="266700"/>
          </a:xfrm>
        </p:spPr>
        <p:txBody>
          <a:bodyPr/>
          <a:lstStyle/>
          <a:p>
            <a:fld id="{243FB592-B9A9-49AA-A86F-4031F7B97808}" type="slidenum">
              <a:rPr lang="en-US" smtClean="0"/>
              <a:t>11</a:t>
            </a:fld>
            <a:endParaRPr lang="en-US" dirty="0"/>
          </a:p>
        </p:txBody>
      </p:sp>
      <p:sp>
        <p:nvSpPr>
          <p:cNvPr id="9" name="Titolo 1">
            <a:extLst>
              <a:ext uri="{FF2B5EF4-FFF2-40B4-BE49-F238E27FC236}">
                <a16:creationId xmlns:a16="http://schemas.microsoft.com/office/drawing/2014/main" id="{42151F5F-BFED-4ED0-B3B2-BA941065ED83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6997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JO" sz="2800" dirty="0"/>
              <a:t>ج .</a:t>
            </a:r>
            <a:r>
              <a:rPr lang="ar" sz="2800" dirty="0"/>
              <a:t> ١</a:t>
            </a:r>
            <a:r>
              <a:rPr lang="ar-JO" sz="2800" dirty="0"/>
              <a:t>.</a:t>
            </a:r>
            <a:r>
              <a:rPr lang="ar" sz="2800" dirty="0"/>
              <a:t>١ - </a:t>
            </a:r>
            <a:r>
              <a:rPr lang="ar-JO" sz="2800" dirty="0"/>
              <a:t>ال</a:t>
            </a:r>
            <a:r>
              <a:rPr lang="ar" sz="2800" dirty="0"/>
              <a:t>كربون </a:t>
            </a:r>
            <a:r>
              <a:rPr lang="ar-JO" sz="2800" dirty="0"/>
              <a:t>الكامن</a:t>
            </a:r>
            <a:endParaRPr lang="it-IT" sz="28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6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3" y="889017"/>
            <a:ext cx="8559009" cy="5065209"/>
          </a:xfrm>
          <a:prstGeom prst="rect">
            <a:avLst/>
          </a:prstGeom>
        </p:spPr>
        <p:txBody>
          <a:bodyPr>
            <a:normAutofit fontScale="2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buFont typeface="Arial" panose="020B0604020202020204" pitchFamily="34" charset="0"/>
              <a:buNone/>
            </a:pPr>
            <a:r>
              <a:rPr lang="ar" sz="9600" b="1" u="sng" dirty="0">
                <a:cs typeface="Calibri" panose="020F0502020204030204" pitchFamily="34" charset="0"/>
              </a:rPr>
              <a:t>طريقة التقييم</a:t>
            </a:r>
          </a:p>
          <a:p>
            <a:pPr marL="0" indent="0" algn="just" rtl="1">
              <a:buFont typeface="Arial" panose="020B0604020202020204" pitchFamily="34" charset="0"/>
              <a:buNone/>
            </a:pPr>
            <a:endParaRPr lang="en-US" sz="1100" b="1" u="sng" dirty="0"/>
          </a:p>
          <a:p>
            <a:pPr marL="0" indent="0" algn="just" rtl="1">
              <a:buFont typeface="Arial" panose="020B0604020202020204" pitchFamily="34" charset="0"/>
              <a:buNone/>
            </a:pPr>
            <a:r>
              <a:rPr lang="ar" sz="8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خطوات الحساب كالتالي </a:t>
            </a:r>
            <a:r>
              <a:rPr lang="ar" sz="6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:</a:t>
            </a:r>
          </a:p>
          <a:p>
            <a:pPr marL="446088" lvl="1" indent="-446088" algn="just" rtl="1">
              <a:buFont typeface="+mj-lt"/>
              <a:buAutoNum type="arabicPeriod"/>
            </a:pPr>
            <a:r>
              <a:rPr lang="ar" sz="8800" dirty="0"/>
              <a:t>حدد </a:t>
            </a:r>
            <a:r>
              <a:rPr lang="ar" sz="8800" b="1" dirty="0"/>
              <a:t>التكوين الأساسي لكل عنصر من عناصر البناء </a:t>
            </a:r>
            <a:r>
              <a:rPr lang="ar" sz="8800" dirty="0"/>
              <a:t>. يجب إجراء تفصيل للمواد المكونة لها. يجب تقدير كتلة كل مادة</a:t>
            </a:r>
          </a:p>
          <a:p>
            <a:pPr marL="446088" lvl="1" indent="-446088" algn="just" rtl="1">
              <a:buFont typeface="+mj-lt"/>
              <a:buAutoNum type="arabicPeriod"/>
            </a:pPr>
            <a:r>
              <a:rPr lang="ar" sz="8800" dirty="0"/>
              <a:t>التجميع حسب المادة. يجب بعد ذلك تجميع كتلة </a:t>
            </a:r>
            <a:r>
              <a:rPr lang="ar" sz="8800" b="1" dirty="0"/>
              <a:t>كل مادة مكونة </a:t>
            </a:r>
            <a:r>
              <a:rPr lang="ar" sz="8800" dirty="0"/>
              <a:t>للحصول على الكتلة الكلية لكل نوع من المواد ، [كجم].</a:t>
            </a:r>
          </a:p>
          <a:p>
            <a:pPr marL="446088" lvl="1" indent="-446088" algn="just" rtl="1">
              <a:buFont typeface="+mj-lt"/>
              <a:buAutoNum type="arabicPeriod"/>
            </a:pPr>
            <a:r>
              <a:rPr lang="ar" sz="8800" dirty="0"/>
              <a:t>احسب </a:t>
            </a:r>
            <a:r>
              <a:rPr lang="ar" sz="8800" b="1" dirty="0"/>
              <a:t>الكربون ال</a:t>
            </a:r>
            <a:r>
              <a:rPr lang="ar-JO" sz="8800" b="1" dirty="0" err="1"/>
              <a:t>مامن</a:t>
            </a:r>
            <a:r>
              <a:rPr lang="ar" sz="8800" b="1" dirty="0"/>
              <a:t> لكل مادة </a:t>
            </a:r>
            <a:r>
              <a:rPr lang="ar" sz="8800" dirty="0"/>
              <a:t>بضرب الكتلة المحددة (أي كجم) بمعامل الكربون المقابل لها ، [kgCO </a:t>
            </a:r>
            <a:r>
              <a:rPr lang="ar" sz="8800" baseline="-25000" dirty="0"/>
              <a:t>2 </a:t>
            </a:r>
            <a:r>
              <a:rPr lang="ar" sz="8800" dirty="0"/>
              <a:t>/ kg].</a:t>
            </a:r>
          </a:p>
          <a:p>
            <a:pPr marL="446088" lvl="1" indent="-446088" algn="just" rtl="1">
              <a:buFont typeface="+mj-lt"/>
              <a:buAutoNum type="arabicPeriod"/>
            </a:pPr>
            <a:r>
              <a:rPr lang="ar" sz="8800" dirty="0"/>
              <a:t>جمع الكربون ال</a:t>
            </a:r>
            <a:r>
              <a:rPr lang="ar-JO" sz="8800" dirty="0"/>
              <a:t>كامن</a:t>
            </a:r>
            <a:r>
              <a:rPr lang="ar" sz="8800" dirty="0"/>
              <a:t> لجميع المواد لحساب إجمالي </a:t>
            </a:r>
            <a:r>
              <a:rPr lang="ar" sz="8800" b="1" dirty="0"/>
              <a:t>الكربون المتجسد للمبنى </a:t>
            </a:r>
            <a:r>
              <a:rPr lang="ar" sz="8800" dirty="0"/>
              <a:t>، [ كجم من </a:t>
            </a:r>
            <a:r>
              <a:rPr lang="ar" sz="8800" baseline="-25000" dirty="0"/>
              <a:t>ثاني أكسيد الكربون </a:t>
            </a:r>
            <a:r>
              <a:rPr lang="ar" sz="8800" dirty="0"/>
              <a:t>]</a:t>
            </a:r>
          </a:p>
          <a:p>
            <a:pPr marL="446088" lvl="1" indent="-446088" algn="just" rtl="1">
              <a:buFont typeface="+mj-lt"/>
              <a:buAutoNum type="arabicPeriod"/>
            </a:pPr>
            <a:r>
              <a:rPr lang="ar" sz="8800" dirty="0"/>
              <a:t>احسب </a:t>
            </a:r>
            <a:r>
              <a:rPr lang="ar" sz="8800" b="1" dirty="0"/>
              <a:t>إجمالي مساحة الأرضية الداخلية المفيدة </a:t>
            </a:r>
            <a:r>
              <a:rPr lang="ar" sz="8800" dirty="0"/>
              <a:t>، [م </a:t>
            </a:r>
            <a:r>
              <a:rPr lang="ar" sz="8800" baseline="30000" dirty="0"/>
              <a:t>2 </a:t>
            </a:r>
            <a:r>
              <a:rPr lang="ar" sz="8800" dirty="0"/>
              <a:t>]</a:t>
            </a:r>
            <a:endParaRPr lang="en-US" sz="8800" dirty="0"/>
          </a:p>
          <a:p>
            <a:pPr marL="446088" lvl="1" indent="-446088" algn="just" rtl="1">
              <a:buFont typeface="+mj-lt"/>
              <a:buAutoNum type="arabicPeriod"/>
            </a:pPr>
            <a:r>
              <a:rPr lang="ar" sz="8800" dirty="0"/>
              <a:t>احسب قيمة المؤشر على النحو التالي: </a:t>
            </a:r>
            <a:r>
              <a:rPr lang="ar" sz="8800" b="1" dirty="0"/>
              <a:t>إجمالي الكربون ال</a:t>
            </a:r>
            <a:r>
              <a:rPr lang="ar-JO" sz="8800" b="1" dirty="0"/>
              <a:t>كامن</a:t>
            </a:r>
            <a:r>
              <a:rPr lang="ar" sz="8800" b="1" dirty="0"/>
              <a:t> للمبنى</a:t>
            </a:r>
            <a:r>
              <a:rPr lang="ar" sz="8800" dirty="0"/>
              <a:t> </a:t>
            </a:r>
            <a:r>
              <a:rPr lang="ar" sz="8800" dirty="0">
                <a:solidFill>
                  <a:srgbClr val="1A965E"/>
                </a:solidFill>
              </a:rPr>
              <a:t>(الخطوة 4) </a:t>
            </a:r>
            <a:r>
              <a:rPr lang="ar" sz="8800" dirty="0"/>
              <a:t>/ </a:t>
            </a:r>
            <a:r>
              <a:rPr lang="ar" sz="8800" b="1" dirty="0"/>
              <a:t>إجمالي مساحة </a:t>
            </a:r>
            <a:r>
              <a:rPr lang="ar-JO" sz="8800" b="1" dirty="0"/>
              <a:t>الطابق</a:t>
            </a:r>
            <a:r>
              <a:rPr lang="ar" sz="8800" b="1" dirty="0"/>
              <a:t> الداخلية المفيدة </a:t>
            </a:r>
            <a:r>
              <a:rPr lang="ar" sz="8800" dirty="0">
                <a:solidFill>
                  <a:srgbClr val="1A965E"/>
                </a:solidFill>
              </a:rPr>
              <a:t>(الخطوة 5) </a:t>
            </a:r>
            <a:r>
              <a:rPr lang="ar" sz="8800" dirty="0"/>
              <a:t>، [ kgCO </a:t>
            </a:r>
            <a:r>
              <a:rPr lang="ar" sz="8800" baseline="-25000" dirty="0"/>
              <a:t>2 </a:t>
            </a:r>
            <a:r>
              <a:rPr lang="ar" sz="8800" dirty="0"/>
              <a:t>/ m </a:t>
            </a:r>
            <a:r>
              <a:rPr lang="ar" sz="8800" baseline="30000" dirty="0"/>
              <a:t>2 </a:t>
            </a:r>
            <a:r>
              <a:rPr lang="ar" sz="8800" dirty="0"/>
              <a:t>] .</a:t>
            </a:r>
            <a:endParaRPr lang="en-US" sz="8800" dirty="0"/>
          </a:p>
        </p:txBody>
      </p:sp>
      <p:sp>
        <p:nvSpPr>
          <p:cNvPr id="3" name="Rectangle 2"/>
          <p:cNvSpPr/>
          <p:nvPr/>
        </p:nvSpPr>
        <p:spPr>
          <a:xfrm>
            <a:off x="6015817" y="5479862"/>
            <a:ext cx="13548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rtl="1"/>
            <a:r>
              <a:rPr lang="ar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كجم CO </a:t>
            </a:r>
            <a:r>
              <a:rPr lang="ar" b="1" u="sng" baseline="-25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</a:t>
            </a:r>
            <a:r>
              <a:rPr lang="ar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 م </a:t>
            </a:r>
            <a:r>
              <a:rPr lang="ar" b="1" u="sng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en-US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84013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91300"/>
            <a:ext cx="2133600" cy="266700"/>
          </a:xfrm>
        </p:spPr>
        <p:txBody>
          <a:bodyPr/>
          <a:lstStyle/>
          <a:p>
            <a:fld id="{243FB592-B9A9-49AA-A86F-4031F7B97808}" type="slidenum">
              <a:rPr lang="en-US" smtClean="0"/>
              <a:t>12</a:t>
            </a:fld>
            <a:endParaRPr lang="en-US" dirty="0"/>
          </a:p>
        </p:txBody>
      </p:sp>
      <p:sp>
        <p:nvSpPr>
          <p:cNvPr id="9" name="Titolo 1">
            <a:extLst>
              <a:ext uri="{FF2B5EF4-FFF2-40B4-BE49-F238E27FC236}">
                <a16:creationId xmlns:a16="http://schemas.microsoft.com/office/drawing/2014/main" id="{42151F5F-BFED-4ED0-B3B2-BA941065ED83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6997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JO" sz="2800" dirty="0"/>
              <a:t>ج .</a:t>
            </a:r>
            <a:r>
              <a:rPr lang="ar" sz="2800" dirty="0"/>
              <a:t> ١</a:t>
            </a:r>
            <a:r>
              <a:rPr lang="ar-JO" sz="2800" dirty="0"/>
              <a:t>.</a:t>
            </a:r>
            <a:r>
              <a:rPr lang="ar" sz="2800" dirty="0"/>
              <a:t>١ - </a:t>
            </a:r>
            <a:r>
              <a:rPr lang="ar-JO" sz="2800" dirty="0"/>
              <a:t>ال</a:t>
            </a:r>
            <a:r>
              <a:rPr lang="ar" sz="2800" dirty="0"/>
              <a:t>كربون </a:t>
            </a:r>
            <a:r>
              <a:rPr lang="ar-JO" sz="2800" dirty="0"/>
              <a:t>الكامن</a:t>
            </a:r>
            <a:endParaRPr lang="it-IT" sz="28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3" y="1048512"/>
            <a:ext cx="8748185" cy="5065209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rtl="1">
              <a:buFont typeface="Arial" panose="020B0604020202020204" pitchFamily="34" charset="0"/>
              <a:buNone/>
            </a:pPr>
            <a:r>
              <a:rPr lang="ar" sz="2400" b="1" u="sng" dirty="0">
                <a:cs typeface="Calibri" panose="020F0502020204030204" pitchFamily="34" charset="0"/>
              </a:rPr>
              <a:t>طريقة التقييم</a:t>
            </a:r>
          </a:p>
          <a:p>
            <a:pPr marL="0" indent="0" algn="r" rtl="1">
              <a:buFont typeface="Arial" panose="020B0604020202020204" pitchFamily="34" charset="0"/>
              <a:buNone/>
            </a:pPr>
            <a:endParaRPr lang="en-US" sz="1400" b="1" u="sng" dirty="0">
              <a:cs typeface="Calibri" panose="020F0502020204030204" pitchFamily="34" charset="0"/>
            </a:endParaRPr>
          </a:p>
          <a:p>
            <a:pPr marL="0" indent="0" algn="r" rtl="1">
              <a:buNone/>
            </a:pPr>
            <a:r>
              <a:rPr lang="ar" sz="2400" dirty="0">
                <a:cs typeface="Calibri" panose="020F0502020204030204" pitchFamily="34" charset="0"/>
              </a:rPr>
              <a:t>بالنسبة </a:t>
            </a:r>
            <a:r>
              <a:rPr lang="ar" sz="2400" b="1" dirty="0">
                <a:cs typeface="Calibri" panose="020F0502020204030204" pitchFamily="34" charset="0"/>
              </a:rPr>
              <a:t>لمعامل الكربون ، </a:t>
            </a:r>
            <a:r>
              <a:rPr lang="ar" sz="2400" dirty="0">
                <a:cs typeface="Calibri" panose="020F0502020204030204" pitchFamily="34" charset="0"/>
              </a:rPr>
              <a:t>استخدم المعاملات الوطنية ، إن وجدت. أو قواعد البيانات الدولية ، على سبيل المثال ، (قاعدة بيانات ICE ).</a:t>
            </a:r>
          </a:p>
          <a:p>
            <a:pPr marL="0" indent="0" algn="r" rtl="1">
              <a:buNone/>
            </a:pPr>
            <a:r>
              <a:rPr lang="ar" sz="2200" dirty="0">
                <a:cs typeface="Calibri" panose="020F0502020204030204" pitchFamily="34" charset="0"/>
              </a:rPr>
              <a:t>يتم قياس المعاملات بالكيلوغرام من مكافئ ثاني أكسيد الكربون (كجم من مكافئ ثاني</a:t>
            </a:r>
            <a:r>
              <a:rPr lang="ar" sz="2200" baseline="-25000" dirty="0">
                <a:cs typeface="Calibri" panose="020F0502020204030204" pitchFamily="34" charset="0"/>
              </a:rPr>
              <a:t> </a:t>
            </a:r>
            <a:r>
              <a:rPr lang="ar" sz="2200" dirty="0">
                <a:cs typeface="Calibri" panose="020F0502020204030204" pitchFamily="34" charset="0"/>
              </a:rPr>
              <a:t>أكسيد الكربون) لكل وحدة كتلة (كجم) من المادة أو يتم التعبير عنها أيضًا في بعض الأحيان لكل وحدة مساحة من المادة (كجم من مكافئ ثاني أكسيد الكربون / م </a:t>
            </a:r>
            <a:r>
              <a:rPr lang="ar" sz="2200" baseline="30000" dirty="0">
                <a:cs typeface="Calibri" panose="020F0502020204030204" pitchFamily="34" charset="0"/>
              </a:rPr>
              <a:t>2 </a:t>
            </a:r>
            <a:r>
              <a:rPr lang="ar" sz="2200" dirty="0">
                <a:cs typeface="Calibri" panose="020F0502020204030204" pitchFamily="34" charset="0"/>
              </a:rPr>
              <a:t>)</a:t>
            </a:r>
            <a:endParaRPr lang="en-US" sz="2200" dirty="0">
              <a:cs typeface="Calibri" panose="020F0502020204030204" pitchFamily="34" charset="0"/>
            </a:endParaRPr>
          </a:p>
          <a:p>
            <a:pPr marL="0" indent="0" algn="just" rtl="1">
              <a:buFont typeface="Arial" panose="020B0604020202020204" pitchFamily="34" charset="0"/>
              <a:buNone/>
            </a:pPr>
            <a:endParaRPr lang="en-US" sz="2200" b="1" u="sng" dirty="0"/>
          </a:p>
        </p:txBody>
      </p:sp>
      <p:pic>
        <p:nvPicPr>
          <p:cNvPr id="18" name="Picture 17"/>
          <p:cNvPicPr/>
          <p:nvPr/>
        </p:nvPicPr>
        <p:blipFill>
          <a:blip r:embed="rId4"/>
          <a:stretch>
            <a:fillRect/>
          </a:stretch>
        </p:blipFill>
        <p:spPr>
          <a:xfrm>
            <a:off x="1692838" y="3714613"/>
            <a:ext cx="3144520" cy="1769110"/>
          </a:xfrm>
          <a:prstGeom prst="rect">
            <a:avLst/>
          </a:prstGeom>
        </p:spPr>
      </p:pic>
      <p:pic>
        <p:nvPicPr>
          <p:cNvPr id="19" name="Picture 18"/>
          <p:cNvPicPr/>
          <p:nvPr/>
        </p:nvPicPr>
        <p:blipFill>
          <a:blip r:embed="rId5"/>
          <a:stretch>
            <a:fillRect/>
          </a:stretch>
        </p:blipFill>
        <p:spPr>
          <a:xfrm>
            <a:off x="5878903" y="3883523"/>
            <a:ext cx="2544445" cy="1431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55676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7019" y="1018343"/>
            <a:ext cx="8609962" cy="5060814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0" indent="0" algn="ctr" rtl="1">
              <a:buNone/>
            </a:pPr>
            <a:r>
              <a:rPr lang="ar" sz="2600" b="1" u="sng" dirty="0">
                <a:latin typeface="Calibri" panose="020F0502020204030204" pitchFamily="34" charset="0"/>
                <a:cs typeface="Calibri" panose="020F0502020204030204" pitchFamily="34" charset="0"/>
              </a:rPr>
              <a:t>المراجع والمعايير</a:t>
            </a:r>
          </a:p>
          <a:p>
            <a:pPr marL="0" indent="0" algn="r" rtl="1">
              <a:buNone/>
            </a:pPr>
            <a:endParaRPr lang="en-US" sz="1200" b="1" u="sng" dirty="0">
              <a:latin typeface="Calibri" panose="020F0502020204030204" pitchFamily="34" charset="0"/>
            </a:endParaRPr>
          </a:p>
          <a:p>
            <a:pPr marL="0" indent="0" algn="r" rtl="1">
              <a:buNone/>
            </a:pPr>
            <a:r>
              <a:rPr lang="ar" sz="2600" b="1" dirty="0"/>
              <a:t>EN 15978 </a:t>
            </a:r>
            <a:r>
              <a:rPr lang="ar" sz="2600" dirty="0"/>
              <a:t>"استدامة أعمال البناء - تقييم الأداء البيئي للمباني - طريقة الحساب"</a:t>
            </a:r>
            <a:r>
              <a:rPr lang="ar" sz="2200" dirty="0"/>
              <a:t> </a:t>
            </a:r>
            <a:endParaRPr lang="en-US" sz="2200" dirty="0"/>
          </a:p>
          <a:p>
            <a:pPr marL="0" indent="0" algn="r" rtl="1">
              <a:buNone/>
            </a:pPr>
            <a:endParaRPr lang="en-US" sz="1200" dirty="0"/>
          </a:p>
          <a:p>
            <a:pPr marL="0" indent="0" algn="r" rtl="1">
              <a:buNone/>
            </a:pPr>
            <a:r>
              <a:rPr lang="ar" sz="2600" b="1" dirty="0"/>
              <a:t>الأوروبية لتقييم دورة الحياة </a:t>
            </a:r>
            <a:r>
              <a:rPr lang="ar" sz="2600" dirty="0"/>
              <a:t>، المفوضية الأوروبية </a:t>
            </a:r>
            <a:r>
              <a:rPr lang="ar" sz="2400" dirty="0"/>
              <a:t>. https://eplca.jrc.ec.europa.eu/؟ page_ </a:t>
            </a:r>
            <a:r>
              <a:rPr lang="ar" sz="2200" dirty="0"/>
              <a:t>id = 86</a:t>
            </a:r>
          </a:p>
          <a:p>
            <a:pPr marL="0" indent="0" algn="r" rtl="1">
              <a:buNone/>
            </a:pPr>
            <a:endParaRPr lang="en-GB" sz="1300" b="1" dirty="0"/>
          </a:p>
          <a:p>
            <a:pPr marL="0" indent="0" algn="r" rtl="1">
              <a:buNone/>
            </a:pPr>
            <a:r>
              <a:rPr lang="ar" sz="2600" b="1" dirty="0"/>
              <a:t>قاعدة بيانات ICE </a:t>
            </a:r>
            <a:r>
              <a:rPr lang="ar" sz="2600" dirty="0"/>
              <a:t>، جرد الكربون والطاقة ، البيئة الدائرية </a:t>
            </a:r>
            <a:r>
              <a:rPr lang="ar" sz="2400" dirty="0"/>
              <a:t>. https: // circularecology.com/embodied-carbon-footprint-database.html</a:t>
            </a:r>
          </a:p>
          <a:p>
            <a:pPr marL="0" indent="0" algn="r" rtl="1">
              <a:buNone/>
            </a:pPr>
            <a:endParaRPr lang="en-GB" sz="1300" dirty="0"/>
          </a:p>
          <a:p>
            <a:pPr marL="0" indent="0" algn="r" rtl="1">
              <a:buNone/>
            </a:pPr>
            <a:r>
              <a:rPr lang="ar" sz="2600" b="1" dirty="0"/>
              <a:t>الوكالة الدولية للطاقة للطاقة المتجسدة ومكافئ ثاني أكسيد الكربون لتشييد المباني </a:t>
            </a:r>
            <a:r>
              <a:rPr lang="ar" sz="2600" dirty="0"/>
              <a:t>(الملحق 57) ، وكالة الطاقة الدولية.</a:t>
            </a:r>
            <a:r>
              <a:rPr lang="ar" sz="2400" dirty="0"/>
              <a:t> http : // www.iea-ebc.org/Data/publications/EBC_Annex_57_Results_Overview.pdf</a:t>
            </a:r>
          </a:p>
          <a:p>
            <a:pPr marL="0" indent="0" algn="r" rtl="1">
              <a:buNone/>
            </a:pPr>
            <a:endParaRPr lang="en-GB" sz="1300" b="1" dirty="0"/>
          </a:p>
          <a:p>
            <a:pPr marL="0" indent="0" algn="r" rtl="1">
              <a:buNone/>
            </a:pPr>
            <a:r>
              <a:rPr lang="ar" sz="2600" b="1" dirty="0"/>
              <a:t>ISO 14040/44 </a:t>
            </a:r>
            <a:r>
              <a:rPr lang="ar" sz="2600" dirty="0"/>
              <a:t>، EN 15804 (استدامة أعمال البناء. إعلانات المنتجات البيئية. القواعد الأساسية لفئة المنتج لمنتجات البناء )</a:t>
            </a:r>
            <a:endParaRPr lang="en-US" sz="2600" dirty="0"/>
          </a:p>
          <a:p>
            <a:pPr marL="0" indent="0" algn="r" rtl="1">
              <a:buNone/>
            </a:pPr>
            <a:endParaRPr lang="en-US" sz="2200" dirty="0"/>
          </a:p>
          <a:p>
            <a:pPr marL="0" indent="0" algn="r" rtl="1">
              <a:buNone/>
            </a:pPr>
            <a:endParaRPr lang="en-US" sz="22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/>
              <a:t>13</a:t>
            </a:fld>
            <a:endParaRPr lang="en-US"/>
          </a:p>
        </p:txBody>
      </p:sp>
      <p:sp>
        <p:nvSpPr>
          <p:cNvPr id="9" name="Titolo 1">
            <a:extLst>
              <a:ext uri="{FF2B5EF4-FFF2-40B4-BE49-F238E27FC236}">
                <a16:creationId xmlns:a16="http://schemas.microsoft.com/office/drawing/2014/main" id="{9FAF4040-6295-4A28-95A2-962B1623FD1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JO" sz="2800" dirty="0"/>
              <a:t>ج .</a:t>
            </a:r>
            <a:r>
              <a:rPr lang="ar" sz="2800" dirty="0"/>
              <a:t> ١</a:t>
            </a:r>
            <a:r>
              <a:rPr lang="ar-JO" sz="2800" dirty="0"/>
              <a:t>.</a:t>
            </a:r>
            <a:r>
              <a:rPr lang="ar" sz="2800" dirty="0"/>
              <a:t>١ - </a:t>
            </a:r>
            <a:r>
              <a:rPr lang="ar-JO" sz="2800" dirty="0"/>
              <a:t>ال</a:t>
            </a:r>
            <a:r>
              <a:rPr lang="ar" sz="2800" dirty="0"/>
              <a:t>كربون </a:t>
            </a:r>
            <a:r>
              <a:rPr lang="ar-JO" sz="2800" dirty="0"/>
              <a:t>الكامن</a:t>
            </a:r>
            <a:endParaRPr lang="it-IT" sz="28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194046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1600201"/>
            <a:ext cx="8418576" cy="415211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ar" b="1" dirty="0">
                <a:latin typeface="Calibri" panose="020F0502020204030204" pitchFamily="34" charset="0"/>
                <a:cs typeface="Calibri" panose="020F0502020204030204" pitchFamily="34" charset="0"/>
              </a:rPr>
              <a:t>مثال</a:t>
            </a:r>
            <a:endParaRPr lang="it-IT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it-IT" sz="24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8000"/>
          </a:xfrm>
        </p:spPr>
        <p:txBody>
          <a:bodyPr/>
          <a:lstStyle/>
          <a:p>
            <a:fld id="{243FB592-B9A9-49AA-A86F-4031F7B97808}" type="slidenum">
              <a:rPr lang="en-US" smtClean="0"/>
              <a:t>14</a:t>
            </a:fld>
            <a:endParaRPr lang="en-US"/>
          </a:p>
        </p:txBody>
      </p:sp>
      <p:sp>
        <p:nvSpPr>
          <p:cNvPr id="8" name="Titolo 1">
            <a:extLst>
              <a:ext uri="{FF2B5EF4-FFF2-40B4-BE49-F238E27FC236}">
                <a16:creationId xmlns:a16="http://schemas.microsoft.com/office/drawing/2014/main" id="{2388774E-A6F0-40B9-B4EA-80869EB94E3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JO" sz="1600" dirty="0"/>
              <a:t>ج .</a:t>
            </a:r>
            <a:r>
              <a:rPr lang="ar" sz="1600" dirty="0"/>
              <a:t> ١</a:t>
            </a:r>
            <a:r>
              <a:rPr lang="ar-JO" sz="1600" dirty="0"/>
              <a:t>.</a:t>
            </a:r>
            <a:r>
              <a:rPr lang="ar" sz="1600" dirty="0"/>
              <a:t>١ - </a:t>
            </a:r>
            <a:r>
              <a:rPr lang="ar-JO" sz="1600" dirty="0"/>
              <a:t>ال</a:t>
            </a:r>
            <a:r>
              <a:rPr lang="ar" sz="1600" dirty="0"/>
              <a:t>كربون </a:t>
            </a:r>
            <a:r>
              <a:rPr lang="ar-JO" sz="1600" dirty="0"/>
              <a:t>الكامن</a:t>
            </a:r>
            <a:endParaRPr lang="it-IT" sz="1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37469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62725"/>
            <a:ext cx="2133600" cy="279894"/>
          </a:xfrm>
        </p:spPr>
        <p:txBody>
          <a:bodyPr/>
          <a:lstStyle/>
          <a:p>
            <a:fld id="{243FB592-B9A9-49AA-A86F-4031F7B97808}" type="slidenum">
              <a:rPr lang="en-US" smtClean="0"/>
              <a:t>15</a:t>
            </a:fld>
            <a:endParaRPr lang="en-US"/>
          </a:p>
        </p:txBody>
      </p:sp>
      <p:sp>
        <p:nvSpPr>
          <p:cNvPr id="10" name="Titolo 1">
            <a:extLst>
              <a:ext uri="{FF2B5EF4-FFF2-40B4-BE49-F238E27FC236}">
                <a16:creationId xmlns:a16="http://schemas.microsoft.com/office/drawing/2014/main" id="{266F70B6-A5D2-4D48-A2DE-3759E21F14B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JO" sz="2800" dirty="0"/>
              <a:t>ج .</a:t>
            </a:r>
            <a:r>
              <a:rPr lang="ar" sz="2800" dirty="0"/>
              <a:t> ١</a:t>
            </a:r>
            <a:r>
              <a:rPr lang="ar-JO" sz="2800" dirty="0"/>
              <a:t>.</a:t>
            </a:r>
            <a:r>
              <a:rPr lang="ar" sz="2800" dirty="0"/>
              <a:t>١ - </a:t>
            </a:r>
            <a:r>
              <a:rPr lang="ar-JO" sz="2800" dirty="0"/>
              <a:t>ال</a:t>
            </a:r>
            <a:r>
              <a:rPr lang="ar" sz="2800" dirty="0"/>
              <a:t>كربون </a:t>
            </a:r>
            <a:r>
              <a:rPr lang="ar-JO" sz="2800" dirty="0"/>
              <a:t>الكامن</a:t>
            </a:r>
            <a:endParaRPr lang="it-IT" sz="28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83A4E52C-4257-174F-A87B-4FF6B39784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01775" y="10191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200155" y="904801"/>
            <a:ext cx="8628885" cy="1109628"/>
            <a:chOff x="200155" y="4530324"/>
            <a:chExt cx="8628885" cy="1040501"/>
          </a:xfrm>
        </p:grpSpPr>
        <p:sp>
          <p:nvSpPr>
            <p:cNvPr id="8" name="Segnaposto contenuto 2">
              <a:extLst>
                <a:ext uri="{FF2B5EF4-FFF2-40B4-BE49-F238E27FC236}">
                  <a16:creationId xmlns:a16="http://schemas.microsoft.com/office/drawing/2014/main" id="{86F2EB93-A63A-4210-B86A-E5FCAD7D8D7F}"/>
                </a:ext>
              </a:extLst>
            </p:cNvPr>
            <p:cNvSpPr txBox="1">
              <a:spLocks/>
            </p:cNvSpPr>
            <p:nvPr/>
          </p:nvSpPr>
          <p:spPr>
            <a:xfrm>
              <a:off x="314960" y="4530324"/>
              <a:ext cx="8514080" cy="879851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lIns="91440" tIns="45720" rIns="91440" bIns="45720" rtlCol="0" anchor="ctr" anchorCtr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 rtl="1">
                <a:spcBef>
                  <a:spcPts val="0"/>
                </a:spcBef>
                <a:spcAft>
                  <a:spcPts val="600"/>
                </a:spcAft>
                <a:buNone/>
              </a:pPr>
              <a:r>
                <a:rPr lang="ar" sz="2000" b="1" dirty="0"/>
                <a:t> احسب مكافئات ثاني أكسيد الكربون </a:t>
              </a:r>
              <a:r>
                <a:rPr lang="ar-JO" sz="2000" b="1" dirty="0"/>
                <a:t>الكامن</a:t>
              </a:r>
              <a:r>
                <a:rPr lang="ar" sz="2000" b="1" dirty="0"/>
                <a:t> لكل مساحة </a:t>
              </a:r>
              <a:r>
                <a:rPr lang="ar-JO" sz="2000" b="1" dirty="0"/>
                <a:t>طابق</a:t>
              </a:r>
              <a:r>
                <a:rPr lang="ar" sz="2000" b="1" dirty="0"/>
                <a:t> داخلي مفيد لمنزل مساحته 195 م </a:t>
              </a:r>
              <a:r>
                <a:rPr lang="ar" sz="2000" b="1" baseline="30000" dirty="0"/>
                <a:t>2</a:t>
              </a:r>
              <a:endParaRPr lang="en-GB" sz="2000" b="1" baseline="30000" dirty="0"/>
            </a:p>
          </p:txBody>
        </p:sp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0155" y="4970249"/>
              <a:ext cx="623565" cy="600576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152400" dist="12000" dir="900000" sy="98000" kx="110000" ky="200000" algn="tl" rotWithShape="0">
                <a:srgbClr val="000000">
                  <a:alpha val="30000"/>
                </a:srgbClr>
              </a:outerShdw>
            </a:effectLst>
            <a:scene3d>
              <a:camera prst="perspectiveRelaxed">
                <a:rot lat="19800000" lon="1200000" rev="20820000"/>
              </a:camera>
              <a:lightRig rig="threePt" dir="t"/>
            </a:scene3d>
            <a:sp3d contourW="6350" prstMaterial="matte">
              <a:bevelT w="101600" h="101600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1" name="Rectangle 10"/>
          <p:cNvSpPr/>
          <p:nvPr/>
        </p:nvSpPr>
        <p:spPr>
          <a:xfrm>
            <a:off x="7642391" y="2041400"/>
            <a:ext cx="1403857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ar" sz="2400" b="1" i="1" dirty="0">
                <a:cs typeface="Calibri" panose="020F0502020204030204" pitchFamily="34" charset="0"/>
              </a:rPr>
              <a:t>الخطوات 1-3</a:t>
            </a:r>
            <a:endParaRPr lang="el-GR" sz="2400" dirty="0"/>
          </a:p>
        </p:txBody>
      </p: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1142A437-3B1B-D14A-96F4-A3597E4606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1043567"/>
              </p:ext>
            </p:extLst>
          </p:nvPr>
        </p:nvGraphicFramePr>
        <p:xfrm>
          <a:off x="1351136" y="1957480"/>
          <a:ext cx="6140784" cy="3798094"/>
        </p:xfrm>
        <a:graphic>
          <a:graphicData uri="http://schemas.openxmlformats.org/drawingml/2006/table">
            <a:tbl>
              <a:tblPr/>
              <a:tblGrid>
                <a:gridCol w="1535196">
                  <a:extLst>
                    <a:ext uri="{9D8B030D-6E8A-4147-A177-3AD203B41FA5}">
                      <a16:colId xmlns:a16="http://schemas.microsoft.com/office/drawing/2014/main" val="1327168404"/>
                    </a:ext>
                  </a:extLst>
                </a:gridCol>
                <a:gridCol w="1535196">
                  <a:extLst>
                    <a:ext uri="{9D8B030D-6E8A-4147-A177-3AD203B41FA5}">
                      <a16:colId xmlns:a16="http://schemas.microsoft.com/office/drawing/2014/main" val="1428853597"/>
                    </a:ext>
                  </a:extLst>
                </a:gridCol>
                <a:gridCol w="1535196">
                  <a:extLst>
                    <a:ext uri="{9D8B030D-6E8A-4147-A177-3AD203B41FA5}">
                      <a16:colId xmlns:a16="http://schemas.microsoft.com/office/drawing/2014/main" val="2169601708"/>
                    </a:ext>
                  </a:extLst>
                </a:gridCol>
                <a:gridCol w="1535196">
                  <a:extLst>
                    <a:ext uri="{9D8B030D-6E8A-4147-A177-3AD203B41FA5}">
                      <a16:colId xmlns:a16="http://schemas.microsoft.com/office/drawing/2014/main" val="2872432096"/>
                    </a:ext>
                  </a:extLst>
                </a:gridCol>
              </a:tblGrid>
              <a:tr h="968026">
                <a:tc>
                  <a:txBody>
                    <a:bodyPr/>
                    <a:lstStyle/>
                    <a:p>
                      <a:pPr algn="r" rtl="1" fontAlgn="t"/>
                      <a:r>
                        <a:rPr lang="ar" sz="1300" b="1" dirty="0">
                          <a:solidFill>
                            <a:srgbClr val="4D4D4D"/>
                          </a:solidFill>
                          <a:effectLst/>
                        </a:rPr>
                        <a:t>نوع المادة</a:t>
                      </a:r>
                      <a:endParaRPr lang="en-US" sz="1300" dirty="0">
                        <a:solidFill>
                          <a:srgbClr val="4D4D4D"/>
                        </a:solidFill>
                        <a:effectLst/>
                      </a:endParaRPr>
                    </a:p>
                  </a:txBody>
                  <a:tcPr marL="71074" marR="85289" marT="85289" marB="6396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ar" sz="1300" b="1" dirty="0">
                          <a:solidFill>
                            <a:srgbClr val="4D4D4D"/>
                          </a:solidFill>
                          <a:effectLst/>
                        </a:rPr>
                        <a:t>الوزن التقريبي (كجم)</a:t>
                      </a:r>
                      <a:endParaRPr lang="en-US" sz="1300" b="1" dirty="0">
                        <a:solidFill>
                          <a:srgbClr val="4D4D4D"/>
                        </a:solidFill>
                        <a:effectLst/>
                      </a:endParaRPr>
                    </a:p>
                    <a:p>
                      <a:pPr algn="ctr" rtl="1" fontAlgn="t"/>
                      <a:r>
                        <a:rPr lang="ar" sz="1300" b="1" dirty="0">
                          <a:solidFill>
                            <a:srgbClr val="4D4D4D"/>
                          </a:solidFill>
                          <a:effectLst/>
                        </a:rPr>
                        <a:t>من </a:t>
                      </a:r>
                      <a:r>
                        <a:rPr lang="ar" sz="1300" b="1" dirty="0" err="1">
                          <a:solidFill>
                            <a:srgbClr val="4D4D4D"/>
                          </a:solidFill>
                          <a:effectLst/>
                        </a:rPr>
                        <a:t>BoQ</a:t>
                      </a:r>
                      <a:endParaRPr lang="en-US" sz="1300" dirty="0">
                        <a:solidFill>
                          <a:srgbClr val="4D4D4D"/>
                        </a:solidFill>
                        <a:effectLst/>
                      </a:endParaRPr>
                    </a:p>
                  </a:txBody>
                  <a:tcPr marL="71074" marR="85289" marT="85289" marB="6396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ar" sz="1300" b="1" dirty="0">
                          <a:solidFill>
                            <a:srgbClr val="4D4D4D"/>
                          </a:solidFill>
                          <a:effectLst/>
                        </a:rPr>
                        <a:t>كربون </a:t>
                      </a:r>
                      <a:r>
                        <a:rPr lang="ar-JO" sz="1300" b="1" dirty="0">
                          <a:solidFill>
                            <a:srgbClr val="4D4D4D"/>
                          </a:solidFill>
                          <a:effectLst/>
                        </a:rPr>
                        <a:t>كامن</a:t>
                      </a:r>
                      <a:r>
                        <a:rPr lang="ar" sz="1300" b="1" dirty="0">
                          <a:solidFill>
                            <a:srgbClr val="4D4D4D"/>
                          </a:solidFill>
                          <a:effectLst/>
                        </a:rPr>
                        <a:t> ( </a:t>
                      </a:r>
                      <a:r>
                        <a:rPr lang="ar" sz="1300" b="1" kern="1200" dirty="0">
                          <a:solidFill>
                            <a:srgbClr val="4D4D4D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كغم CO2 </a:t>
                      </a:r>
                      <a:r>
                        <a:rPr lang="ar" sz="1300" b="1" kern="1200" baseline="-50000" dirty="0">
                          <a:solidFill>
                            <a:srgbClr val="4D4D4D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مكافئ </a:t>
                      </a:r>
                      <a:r>
                        <a:rPr lang="ar" sz="1300" b="1" kern="1200" dirty="0">
                          <a:solidFill>
                            <a:srgbClr val="4D4D4D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 </a:t>
                      </a:r>
                      <a:r>
                        <a:rPr lang="ar" sz="1300" b="1" dirty="0">
                          <a:solidFill>
                            <a:srgbClr val="4D4D4D"/>
                          </a:solidFill>
                          <a:effectLst/>
                        </a:rPr>
                        <a:t>كغم) </a:t>
                      </a:r>
                      <a:br>
                        <a:rPr lang="en-US" sz="1300" b="1" dirty="0">
                          <a:solidFill>
                            <a:srgbClr val="4D4D4D"/>
                          </a:solidFill>
                          <a:effectLst/>
                        </a:rPr>
                      </a:br>
                      <a:r>
                        <a:rPr lang="ar" sz="1300" b="1" dirty="0">
                          <a:solidFill>
                            <a:srgbClr val="4D4D4D"/>
                          </a:solidFill>
                          <a:effectLst/>
                        </a:rPr>
                        <a:t>من BoM</a:t>
                      </a:r>
                      <a:endParaRPr lang="en-US" sz="1300" dirty="0">
                        <a:solidFill>
                          <a:srgbClr val="4D4D4D"/>
                        </a:solidFill>
                        <a:effectLst/>
                      </a:endParaRPr>
                    </a:p>
                  </a:txBody>
                  <a:tcPr marL="71074" marR="85289" marT="85289" marB="6396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ar" sz="1300" b="1" dirty="0">
                          <a:solidFill>
                            <a:srgbClr val="4D4D4D"/>
                          </a:solidFill>
                          <a:effectLst/>
                        </a:rPr>
                        <a:t>كربون </a:t>
                      </a:r>
                      <a:r>
                        <a:rPr lang="ar-JO" sz="1300" b="1" dirty="0">
                          <a:solidFill>
                            <a:srgbClr val="4D4D4D"/>
                          </a:solidFill>
                          <a:effectLst/>
                        </a:rPr>
                        <a:t>كامن</a:t>
                      </a:r>
                      <a:r>
                        <a:rPr lang="ar" sz="1300" b="1" dirty="0">
                          <a:solidFill>
                            <a:srgbClr val="4D4D4D"/>
                          </a:solidFill>
                          <a:effectLst/>
                        </a:rPr>
                        <a:t> ( </a:t>
                      </a:r>
                      <a:r>
                        <a:rPr lang="ar" sz="1300" b="1" kern="1200" dirty="0">
                          <a:solidFill>
                            <a:srgbClr val="4D4D4D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كلغ من مكافئ </a:t>
                      </a:r>
                      <a:r>
                        <a:rPr lang="ar" sz="1300" b="1" kern="1200" baseline="-50000" dirty="0">
                          <a:solidFill>
                            <a:srgbClr val="4D4D4D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ثاني </a:t>
                      </a:r>
                      <a:r>
                        <a:rPr lang="ar" sz="1300" b="1" kern="1200" dirty="0">
                          <a:solidFill>
                            <a:srgbClr val="4D4D4D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أكسيد الكربون </a:t>
                      </a:r>
                      <a:r>
                        <a:rPr lang="ar" sz="1300" dirty="0">
                          <a:cs typeface="Calibri" panose="020F0502020204030204" pitchFamily="34" charset="0"/>
                        </a:rPr>
                        <a:t>)</a:t>
                      </a:r>
                      <a:endParaRPr lang="en-US" sz="1300" dirty="0">
                        <a:solidFill>
                          <a:srgbClr val="4D4D4D"/>
                        </a:solidFill>
                        <a:effectLst/>
                      </a:endParaRPr>
                    </a:p>
                  </a:txBody>
                  <a:tcPr marL="71074" marR="85289" marT="85289" marB="6396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4431746"/>
                  </a:ext>
                </a:extLst>
              </a:tr>
              <a:tr h="353948">
                <a:tc gridSpan="4">
                  <a:txBody>
                    <a:bodyPr/>
                    <a:lstStyle/>
                    <a:p>
                      <a:pPr algn="r" rtl="1" fontAlgn="t"/>
                      <a:r>
                        <a:rPr lang="ar" sz="1300" b="1" dirty="0">
                          <a:solidFill>
                            <a:srgbClr val="4D4D4D"/>
                          </a:solidFill>
                          <a:effectLst/>
                        </a:rPr>
                        <a:t>الأرضيات - خرسانية</a:t>
                      </a:r>
                      <a:endParaRPr lang="en-US" sz="1300" dirty="0">
                        <a:solidFill>
                          <a:srgbClr val="4D4D4D"/>
                        </a:solidFill>
                        <a:effectLst/>
                      </a:endParaRPr>
                    </a:p>
                  </a:txBody>
                  <a:tcPr marL="71074" marR="85289" marT="85289" marB="6396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2536394"/>
                  </a:ext>
                </a:extLst>
              </a:tr>
              <a:tr h="756000">
                <a:tc>
                  <a:txBody>
                    <a:bodyPr/>
                    <a:lstStyle/>
                    <a:p>
                      <a:pPr algn="r" rtl="1" fontAlgn="t"/>
                      <a:r>
                        <a:rPr lang="ar" sz="1300" dirty="0">
                          <a:solidFill>
                            <a:srgbClr val="4D4D4D"/>
                          </a:solidFill>
                          <a:effectLst/>
                        </a:rPr>
                        <a:t>17.5 </a:t>
                      </a:r>
                      <a:r>
                        <a:rPr lang="ar" sz="1300" dirty="0" err="1">
                          <a:solidFill>
                            <a:srgbClr val="4D4D4D"/>
                          </a:solidFill>
                          <a:effectLst/>
                        </a:rPr>
                        <a:t>ميجا </a:t>
                      </a:r>
                      <a:r>
                        <a:rPr lang="ar" sz="1300" dirty="0">
                          <a:solidFill>
                            <a:srgbClr val="4D4D4D"/>
                          </a:solidFill>
                          <a:effectLst/>
                        </a:rPr>
                        <a:t>باسكال خرسانة في بلاطة أرضية مع كسوة خفيفة الوزن</a:t>
                      </a:r>
                    </a:p>
                  </a:txBody>
                  <a:tcPr marL="71074" marR="85289" marT="85289" marB="6396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ar" sz="1300" dirty="0">
                          <a:solidFill>
                            <a:srgbClr val="4D4D4D"/>
                          </a:solidFill>
                          <a:effectLst/>
                        </a:rPr>
                        <a:t>53184</a:t>
                      </a:r>
                    </a:p>
                  </a:txBody>
                  <a:tcPr marL="71074" marR="85289" marT="85289" marB="6396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ar" sz="1300" dirty="0">
                          <a:solidFill>
                            <a:schemeClr val="tx1"/>
                          </a:solidFill>
                          <a:effectLst/>
                        </a:rPr>
                        <a:t>0.124</a:t>
                      </a:r>
                      <a:endParaRPr lang="en-US" sz="13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71074" marR="85289" marT="85289" marB="6396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ar" sz="1300" dirty="0">
                          <a:solidFill>
                            <a:schemeClr val="tx1"/>
                          </a:solidFill>
                          <a:effectLst/>
                        </a:rPr>
                        <a:t>6595</a:t>
                      </a:r>
                      <a:endParaRPr lang="en-US" sz="13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71074" marR="85289" marT="85289" marB="6396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9503513"/>
                  </a:ext>
                </a:extLst>
              </a:tr>
              <a:tr h="558641">
                <a:tc>
                  <a:txBody>
                    <a:bodyPr/>
                    <a:lstStyle/>
                    <a:p>
                      <a:pPr algn="r" rtl="1" fontAlgn="t"/>
                      <a:r>
                        <a:rPr lang="ar" sz="1300" dirty="0">
                          <a:solidFill>
                            <a:srgbClr val="4D4D4D"/>
                          </a:solidFill>
                          <a:effectLst/>
                        </a:rPr>
                        <a:t>أساس البناء الخرساني</a:t>
                      </a:r>
                    </a:p>
                  </a:txBody>
                  <a:tcPr marL="71074" marR="85289" marT="85289" marB="6396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ar" sz="1300" dirty="0">
                          <a:solidFill>
                            <a:srgbClr val="4D4D4D"/>
                          </a:solidFill>
                          <a:effectLst/>
                        </a:rPr>
                        <a:t>1،312</a:t>
                      </a:r>
                    </a:p>
                  </a:txBody>
                  <a:tcPr marL="71074" marR="85289" marT="85289" marB="6396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ar" sz="1300" dirty="0">
                          <a:solidFill>
                            <a:schemeClr val="tx1"/>
                          </a:solidFill>
                          <a:effectLst/>
                        </a:rPr>
                        <a:t>0.136</a:t>
                      </a:r>
                      <a:endParaRPr lang="en-US" sz="13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71074" marR="85289" marT="85289" marB="6396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ar" sz="1300" dirty="0">
                          <a:solidFill>
                            <a:schemeClr val="tx1"/>
                          </a:solidFill>
                          <a:effectLst/>
                        </a:rPr>
                        <a:t>178</a:t>
                      </a:r>
                      <a:endParaRPr lang="en-US" sz="13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71074" marR="85289" marT="85289" marB="6396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12187958"/>
                  </a:ext>
                </a:extLst>
              </a:tr>
              <a:tr h="763334">
                <a:tc>
                  <a:txBody>
                    <a:bodyPr/>
                    <a:lstStyle/>
                    <a:p>
                      <a:pPr algn="r" rtl="1" fontAlgn="t"/>
                      <a:r>
                        <a:rPr lang="ar" sz="1300" dirty="0">
                          <a:solidFill>
                            <a:srgbClr val="4D4D4D"/>
                          </a:solidFill>
                          <a:effectLst/>
                        </a:rPr>
                        <a:t>تقوية الصلب للبلاطة على الأرض والأساس</a:t>
                      </a:r>
                    </a:p>
                  </a:txBody>
                  <a:tcPr marL="71074" marR="85289" marT="85289" marB="6396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ar" sz="1300" dirty="0">
                          <a:solidFill>
                            <a:srgbClr val="4D4D4D"/>
                          </a:solidFill>
                          <a:effectLst/>
                        </a:rPr>
                        <a:t>789</a:t>
                      </a:r>
                    </a:p>
                  </a:txBody>
                  <a:tcPr marL="71074" marR="85289" marT="85289" marB="6396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ar" sz="1300" dirty="0">
                          <a:solidFill>
                            <a:schemeClr val="tx1"/>
                          </a:solidFill>
                          <a:effectLst/>
                        </a:rPr>
                        <a:t>1.99</a:t>
                      </a:r>
                      <a:endParaRPr lang="en-US" sz="13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71074" marR="85289" marT="85289" marB="6396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ar" sz="1300" dirty="0">
                          <a:solidFill>
                            <a:schemeClr val="tx1"/>
                          </a:solidFill>
                          <a:effectLst/>
                        </a:rPr>
                        <a:t>1،570</a:t>
                      </a:r>
                      <a:endParaRPr lang="en-US" sz="13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71074" marR="85289" marT="85289" marB="6396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51006424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r" rtl="1" fontAlgn="t"/>
                      <a:r>
                        <a:rPr lang="ar" sz="1300" dirty="0">
                          <a:solidFill>
                            <a:schemeClr val="tx1"/>
                          </a:solidFill>
                          <a:effectLst/>
                        </a:rPr>
                        <a:t>أرضيات الفينيل</a:t>
                      </a:r>
                      <a:endParaRPr lang="en-US" sz="13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95250" marR="114300" marT="114300" marB="857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ar" sz="1300" dirty="0">
                          <a:solidFill>
                            <a:schemeClr val="tx1"/>
                          </a:solidFill>
                          <a:effectLst/>
                        </a:rPr>
                        <a:t>2،049</a:t>
                      </a:r>
                      <a:endParaRPr lang="en-US" sz="13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95250" marR="114300" marT="114300" marB="857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ar" sz="1300" dirty="0">
                          <a:solidFill>
                            <a:schemeClr val="tx1"/>
                          </a:solidFill>
                          <a:effectLst/>
                        </a:rPr>
                        <a:t>3.19</a:t>
                      </a:r>
                      <a:endParaRPr lang="en-US" sz="13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95250" marR="114300" marT="114300" marB="857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ar" sz="1300" dirty="0">
                          <a:solidFill>
                            <a:schemeClr val="tx1"/>
                          </a:solidFill>
                          <a:effectLst/>
                        </a:rPr>
                        <a:t>6536</a:t>
                      </a:r>
                      <a:endParaRPr lang="en-US" sz="13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95250" marR="114300" marT="114300" marB="857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109260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887779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7585"/>
            <a:ext cx="2133600" cy="280415"/>
          </a:xfrm>
        </p:spPr>
        <p:txBody>
          <a:bodyPr/>
          <a:lstStyle/>
          <a:p>
            <a:fld id="{243FB592-B9A9-49AA-A86F-4031F7B97808}" type="slidenum">
              <a:rPr lang="en-US" smtClean="0"/>
              <a:t>16</a:t>
            </a:fld>
            <a:endParaRPr lang="en-US"/>
          </a:p>
        </p:txBody>
      </p:sp>
      <p:sp>
        <p:nvSpPr>
          <p:cNvPr id="10" name="Titolo 1">
            <a:extLst>
              <a:ext uri="{FF2B5EF4-FFF2-40B4-BE49-F238E27FC236}">
                <a16:creationId xmlns:a16="http://schemas.microsoft.com/office/drawing/2014/main" id="{266F70B6-A5D2-4D48-A2DE-3759E21F14B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JO" sz="2800" dirty="0"/>
              <a:t>ج .</a:t>
            </a:r>
            <a:r>
              <a:rPr lang="ar" sz="2800" dirty="0"/>
              <a:t> ١</a:t>
            </a:r>
            <a:r>
              <a:rPr lang="ar-JO" sz="2800" dirty="0"/>
              <a:t>.</a:t>
            </a:r>
            <a:r>
              <a:rPr lang="ar" sz="2800" dirty="0"/>
              <a:t>١ - </a:t>
            </a:r>
            <a:r>
              <a:rPr lang="ar-JO" sz="2800" dirty="0"/>
              <a:t>ال</a:t>
            </a:r>
            <a:r>
              <a:rPr lang="ar" sz="2800" dirty="0"/>
              <a:t>كربون </a:t>
            </a:r>
            <a:r>
              <a:rPr lang="ar-JO" sz="2800" dirty="0"/>
              <a:t>الكامن</a:t>
            </a:r>
            <a:endParaRPr lang="it-IT" sz="28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83A4E52C-4257-174F-A87B-4FF6B39784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01775" y="10191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642391" y="1148262"/>
            <a:ext cx="1403857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ar" sz="2400" b="1" i="1" dirty="0">
                <a:cs typeface="Calibri" panose="020F0502020204030204" pitchFamily="34" charset="0"/>
              </a:rPr>
              <a:t>الخطوات 1-3</a:t>
            </a:r>
            <a:endParaRPr lang="el-GR" sz="2400" dirty="0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1142A437-3B1B-D14A-96F4-A3597E4606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0255690"/>
              </p:ext>
            </p:extLst>
          </p:nvPr>
        </p:nvGraphicFramePr>
        <p:xfrm>
          <a:off x="1073512" y="1376842"/>
          <a:ext cx="6140784" cy="4104316"/>
        </p:xfrm>
        <a:graphic>
          <a:graphicData uri="http://schemas.openxmlformats.org/drawingml/2006/table">
            <a:tbl>
              <a:tblPr/>
              <a:tblGrid>
                <a:gridCol w="1535196">
                  <a:extLst>
                    <a:ext uri="{9D8B030D-6E8A-4147-A177-3AD203B41FA5}">
                      <a16:colId xmlns:a16="http://schemas.microsoft.com/office/drawing/2014/main" val="1327168404"/>
                    </a:ext>
                  </a:extLst>
                </a:gridCol>
                <a:gridCol w="1535196">
                  <a:extLst>
                    <a:ext uri="{9D8B030D-6E8A-4147-A177-3AD203B41FA5}">
                      <a16:colId xmlns:a16="http://schemas.microsoft.com/office/drawing/2014/main" val="1428853597"/>
                    </a:ext>
                  </a:extLst>
                </a:gridCol>
                <a:gridCol w="1535196">
                  <a:extLst>
                    <a:ext uri="{9D8B030D-6E8A-4147-A177-3AD203B41FA5}">
                      <a16:colId xmlns:a16="http://schemas.microsoft.com/office/drawing/2014/main" val="2169601708"/>
                    </a:ext>
                  </a:extLst>
                </a:gridCol>
                <a:gridCol w="1535196">
                  <a:extLst>
                    <a:ext uri="{9D8B030D-6E8A-4147-A177-3AD203B41FA5}">
                      <a16:colId xmlns:a16="http://schemas.microsoft.com/office/drawing/2014/main" val="2872432096"/>
                    </a:ext>
                  </a:extLst>
                </a:gridCol>
              </a:tblGrid>
              <a:tr h="968026">
                <a:tc>
                  <a:txBody>
                    <a:bodyPr/>
                    <a:lstStyle/>
                    <a:p>
                      <a:pPr algn="ctr" rtl="1" fontAlgn="t"/>
                      <a:r>
                        <a:rPr lang="ar" sz="1300" b="1" dirty="0">
                          <a:solidFill>
                            <a:srgbClr val="4D4D4D"/>
                          </a:solidFill>
                          <a:effectLst/>
                        </a:rPr>
                        <a:t>نوع المادة</a:t>
                      </a:r>
                      <a:endParaRPr lang="en-US" sz="1300" dirty="0">
                        <a:solidFill>
                          <a:srgbClr val="4D4D4D"/>
                        </a:solidFill>
                        <a:effectLst/>
                      </a:endParaRPr>
                    </a:p>
                  </a:txBody>
                  <a:tcPr marL="71074" marR="85289" marT="85289" marB="6396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ar" sz="1300" b="1" dirty="0">
                          <a:solidFill>
                            <a:srgbClr val="4D4D4D"/>
                          </a:solidFill>
                          <a:effectLst/>
                        </a:rPr>
                        <a:t>الوزن التقريبي (كجم)</a:t>
                      </a:r>
                      <a:endParaRPr lang="en-US" sz="1300" b="1" dirty="0">
                        <a:solidFill>
                          <a:srgbClr val="4D4D4D"/>
                        </a:solidFill>
                        <a:effectLst/>
                      </a:endParaRPr>
                    </a:p>
                    <a:p>
                      <a:pPr algn="ctr" rtl="1" fontAlgn="t"/>
                      <a:r>
                        <a:rPr lang="ar" sz="1300" b="1" dirty="0">
                          <a:solidFill>
                            <a:srgbClr val="4D4D4D"/>
                          </a:solidFill>
                          <a:effectLst/>
                        </a:rPr>
                        <a:t>من BOQ</a:t>
                      </a:r>
                      <a:endParaRPr lang="en-US" sz="1300" dirty="0">
                        <a:solidFill>
                          <a:srgbClr val="4D4D4D"/>
                        </a:solidFill>
                        <a:effectLst/>
                      </a:endParaRPr>
                    </a:p>
                  </a:txBody>
                  <a:tcPr marL="71074" marR="85289" marT="85289" marB="6396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ar" sz="1300" b="1" dirty="0">
                          <a:solidFill>
                            <a:srgbClr val="4D4D4D"/>
                          </a:solidFill>
                          <a:effectLst/>
                        </a:rPr>
                        <a:t>كربون </a:t>
                      </a:r>
                      <a:r>
                        <a:rPr lang="ar-JO" sz="1300" b="1" dirty="0">
                          <a:solidFill>
                            <a:srgbClr val="4D4D4D"/>
                          </a:solidFill>
                          <a:effectLst/>
                        </a:rPr>
                        <a:t>كامن</a:t>
                      </a:r>
                      <a:r>
                        <a:rPr lang="ar" sz="1300" b="1" dirty="0">
                          <a:solidFill>
                            <a:srgbClr val="4D4D4D"/>
                          </a:solidFill>
                          <a:effectLst/>
                        </a:rPr>
                        <a:t> </a:t>
                      </a:r>
                      <a:br>
                        <a:rPr lang="en-US" sz="1300" b="1" dirty="0">
                          <a:solidFill>
                            <a:srgbClr val="4D4D4D"/>
                          </a:solidFill>
                          <a:effectLst/>
                        </a:rPr>
                      </a:br>
                      <a:r>
                        <a:rPr lang="ar" sz="1300" b="1" dirty="0">
                          <a:solidFill>
                            <a:srgbClr val="4D4D4D"/>
                          </a:solidFill>
                          <a:effectLst/>
                        </a:rPr>
                        <a:t>الشدة ( </a:t>
                      </a:r>
                      <a:r>
                        <a:rPr lang="ar" sz="1300" b="1" kern="1200" dirty="0">
                          <a:solidFill>
                            <a:srgbClr val="4D4D4D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kgCO </a:t>
                      </a:r>
                      <a:r>
                        <a:rPr lang="ar" sz="1300" b="1" kern="1200" baseline="-25000" dirty="0">
                          <a:solidFill>
                            <a:srgbClr val="4D4D4D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 </a:t>
                      </a:r>
                      <a:r>
                        <a:rPr lang="ar" sz="1300" b="1" kern="1200" dirty="0">
                          <a:solidFill>
                            <a:srgbClr val="4D4D4D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eq </a:t>
                      </a:r>
                      <a:r>
                        <a:rPr lang="ar" sz="1300" b="1" dirty="0">
                          <a:solidFill>
                            <a:srgbClr val="4D4D4D"/>
                          </a:solidFill>
                          <a:effectLst/>
                        </a:rPr>
                        <a:t>/ kg) </a:t>
                      </a:r>
                      <a:br>
                        <a:rPr lang="en-US" sz="1300" b="1" dirty="0">
                          <a:solidFill>
                            <a:srgbClr val="4D4D4D"/>
                          </a:solidFill>
                          <a:effectLst/>
                        </a:rPr>
                      </a:br>
                      <a:r>
                        <a:rPr lang="ar" sz="1300" b="1" dirty="0">
                          <a:solidFill>
                            <a:srgbClr val="4D4D4D"/>
                          </a:solidFill>
                          <a:effectLst/>
                        </a:rPr>
                        <a:t>من BOM</a:t>
                      </a:r>
                      <a:endParaRPr lang="en-US" sz="1300" dirty="0">
                        <a:solidFill>
                          <a:srgbClr val="4D4D4D"/>
                        </a:solidFill>
                        <a:effectLst/>
                      </a:endParaRPr>
                    </a:p>
                  </a:txBody>
                  <a:tcPr marL="71074" marR="85289" marT="85289" marB="6396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ar" sz="1300" b="1" dirty="0">
                          <a:solidFill>
                            <a:srgbClr val="4D4D4D"/>
                          </a:solidFill>
                          <a:effectLst/>
                        </a:rPr>
                        <a:t>كربون </a:t>
                      </a:r>
                      <a:r>
                        <a:rPr lang="ar-JO" sz="1300" b="1" dirty="0">
                          <a:solidFill>
                            <a:srgbClr val="4D4D4D"/>
                          </a:solidFill>
                          <a:effectLst/>
                        </a:rPr>
                        <a:t>كامن</a:t>
                      </a:r>
                      <a:r>
                        <a:rPr lang="ar" sz="1300" b="1" dirty="0">
                          <a:solidFill>
                            <a:srgbClr val="4D4D4D"/>
                          </a:solidFill>
                          <a:effectLst/>
                        </a:rPr>
                        <a:t> ( </a:t>
                      </a:r>
                      <a:r>
                        <a:rPr lang="ar" sz="1300" b="1" kern="1200" dirty="0">
                          <a:solidFill>
                            <a:srgbClr val="4D4D4D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كلغ من مكافئ </a:t>
                      </a:r>
                      <a:r>
                        <a:rPr lang="ar" sz="1300" b="1" kern="1200" baseline="-25000" dirty="0">
                          <a:solidFill>
                            <a:srgbClr val="4D4D4D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ثاني </a:t>
                      </a:r>
                      <a:r>
                        <a:rPr lang="ar" sz="1300" b="1" kern="1200" dirty="0">
                          <a:solidFill>
                            <a:srgbClr val="4D4D4D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أكسيد الكربون </a:t>
                      </a:r>
                      <a:r>
                        <a:rPr lang="ar" sz="1300" b="1" dirty="0">
                          <a:solidFill>
                            <a:srgbClr val="4D4D4D"/>
                          </a:solidFill>
                          <a:effectLst/>
                        </a:rPr>
                        <a:t>)</a:t>
                      </a:r>
                      <a:endParaRPr lang="en-US" sz="1300" dirty="0">
                        <a:solidFill>
                          <a:srgbClr val="4D4D4D"/>
                        </a:solidFill>
                        <a:effectLst/>
                      </a:endParaRPr>
                    </a:p>
                  </a:txBody>
                  <a:tcPr marL="71074" marR="85289" marT="85289" marB="6396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4431746"/>
                  </a:ext>
                </a:extLst>
              </a:tr>
              <a:tr h="353948">
                <a:tc gridSpan="4">
                  <a:txBody>
                    <a:bodyPr/>
                    <a:lstStyle/>
                    <a:p>
                      <a:pPr algn="ctr" rtl="1" fontAlgn="t"/>
                      <a:r>
                        <a:rPr lang="ar" sz="1300" b="1" dirty="0">
                          <a:solidFill>
                            <a:srgbClr val="4D4D4D"/>
                          </a:solidFill>
                          <a:effectLst/>
                        </a:rPr>
                        <a:t>النوافذ والزجاج</a:t>
                      </a:r>
                      <a:endParaRPr lang="en-US" sz="1300" dirty="0">
                        <a:solidFill>
                          <a:srgbClr val="4D4D4D"/>
                        </a:solidFill>
                        <a:effectLst/>
                      </a:endParaRPr>
                    </a:p>
                  </a:txBody>
                  <a:tcPr marL="95250" marR="114300" marT="114300" marB="857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2536394"/>
                  </a:ext>
                </a:extLst>
              </a:tr>
              <a:tr h="792000">
                <a:tc>
                  <a:txBody>
                    <a:bodyPr/>
                    <a:lstStyle/>
                    <a:p>
                      <a:pPr algn="ctr" rtl="1" fontAlgn="t"/>
                      <a:r>
                        <a:rPr lang="ar" sz="1300" dirty="0" err="1">
                          <a:solidFill>
                            <a:srgbClr val="4D4D4D"/>
                          </a:solidFill>
                          <a:effectLst/>
                        </a:rPr>
                        <a:t>الألمنيوم </a:t>
                      </a:r>
                      <a:r>
                        <a:rPr lang="ar" sz="1300" dirty="0">
                          <a:solidFill>
                            <a:srgbClr val="4D4D4D"/>
                          </a:solidFill>
                          <a:effectLst/>
                        </a:rPr>
                        <a:t>- مطلية بالمصنع</a:t>
                      </a:r>
                    </a:p>
                  </a:txBody>
                  <a:tcPr marL="95250" marR="114300" marT="114300" marB="857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ar" sz="1300" strike="sngStrike" dirty="0">
                          <a:solidFill>
                            <a:schemeClr val="tx1"/>
                          </a:solidFill>
                          <a:effectLst/>
                        </a:rPr>
                        <a:t>144288 </a:t>
                      </a:r>
                      <a:r>
                        <a:rPr lang="ar" sz="1300" dirty="0">
                          <a:solidFill>
                            <a:schemeClr val="tx1"/>
                          </a:solidFill>
                          <a:effectLst/>
                        </a:rPr>
                        <a:t>_</a:t>
                      </a:r>
                      <a:endParaRPr lang="en-US" sz="13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95250" marR="114300" marT="114300" marB="857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ar" sz="1300" dirty="0">
                          <a:solidFill>
                            <a:schemeClr val="tx1"/>
                          </a:solidFill>
                          <a:effectLst/>
                        </a:rPr>
                        <a:t>9.16</a:t>
                      </a:r>
                      <a:endParaRPr lang="en-US" sz="13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95250" marR="114300" marT="114300" marB="857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ar" sz="1300" dirty="0">
                          <a:solidFill>
                            <a:schemeClr val="tx1"/>
                          </a:solidFill>
                          <a:effectLst/>
                        </a:rPr>
                        <a:t>2638</a:t>
                      </a:r>
                      <a:endParaRPr lang="en-US" sz="13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95250" marR="114300" marT="114300" marB="857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9503513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pPr algn="ctr" rtl="1" fontAlgn="t"/>
                      <a:r>
                        <a:rPr lang="ar" sz="1300" dirty="0">
                          <a:solidFill>
                            <a:srgbClr val="4D4D4D"/>
                          </a:solidFill>
                          <a:effectLst/>
                        </a:rPr>
                        <a:t>زجاج مصقول</a:t>
                      </a:r>
                    </a:p>
                  </a:txBody>
                  <a:tcPr marL="95250" marR="114300" marT="114300" marB="857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ar" sz="1300">
                          <a:solidFill>
                            <a:schemeClr val="tx1"/>
                          </a:solidFill>
                          <a:effectLst/>
                        </a:rPr>
                        <a:t>450</a:t>
                      </a:r>
                    </a:p>
                  </a:txBody>
                  <a:tcPr marL="95250" marR="114300" marT="114300" marB="857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ar" sz="1300" dirty="0">
                          <a:solidFill>
                            <a:schemeClr val="tx1"/>
                          </a:solidFill>
                          <a:effectLst/>
                        </a:rPr>
                        <a:t>0.91</a:t>
                      </a:r>
                      <a:endParaRPr lang="en-US" sz="13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95250" marR="114300" marT="114300" marB="857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ar" sz="1300" dirty="0">
                          <a:solidFill>
                            <a:schemeClr val="tx1"/>
                          </a:solidFill>
                          <a:effectLst/>
                        </a:rPr>
                        <a:t>409</a:t>
                      </a:r>
                      <a:endParaRPr lang="en-US" sz="13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95250" marR="114300" marT="114300" marB="857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51006424"/>
                  </a:ext>
                </a:extLst>
              </a:tr>
              <a:tr h="360000">
                <a:tc gridSpan="4">
                  <a:txBody>
                    <a:bodyPr/>
                    <a:lstStyle/>
                    <a:p>
                      <a:pPr algn="ctr" rtl="1" fontAlgn="t"/>
                      <a:r>
                        <a:rPr lang="ar" sz="1300" b="1" dirty="0">
                          <a:solidFill>
                            <a:schemeClr val="tx1"/>
                          </a:solidFill>
                          <a:effectLst/>
                        </a:rPr>
                        <a:t>الكسوة الجدار</a:t>
                      </a:r>
                      <a:endParaRPr lang="en-US" sz="13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95250" marR="114300" marT="114300" marB="857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54820213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 rtl="1" fontAlgn="t"/>
                      <a:r>
                        <a:rPr lang="ar" sz="1300" dirty="0">
                          <a:solidFill>
                            <a:schemeClr val="tx1"/>
                          </a:solidFill>
                          <a:effectLst/>
                        </a:rPr>
                        <a:t>القشرة الحجرية</a:t>
                      </a:r>
                    </a:p>
                  </a:txBody>
                  <a:tcPr marL="95250" marR="114300" marT="114300" marB="857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ar" sz="1300" dirty="0">
                          <a:solidFill>
                            <a:schemeClr val="tx1"/>
                          </a:solidFill>
                          <a:effectLst/>
                        </a:rPr>
                        <a:t>13،780</a:t>
                      </a:r>
                    </a:p>
                  </a:txBody>
                  <a:tcPr marL="95250" marR="114300" marT="114300" marB="857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ar" sz="1300" dirty="0">
                          <a:solidFill>
                            <a:schemeClr val="tx1"/>
                          </a:solidFill>
                          <a:effectLst/>
                        </a:rPr>
                        <a:t>0.21</a:t>
                      </a:r>
                      <a:endParaRPr lang="en-US" sz="13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95250" marR="114300" marT="114300" marB="857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ar" sz="1300" dirty="0">
                          <a:solidFill>
                            <a:schemeClr val="tx1"/>
                          </a:solidFill>
                          <a:effectLst/>
                        </a:rPr>
                        <a:t>2894</a:t>
                      </a:r>
                      <a:endParaRPr lang="en-US" sz="13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95250" marR="114300" marT="114300" marB="857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44718336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pPr algn="ctr" rtl="1" fontAlgn="t"/>
                      <a:r>
                        <a:rPr lang="ar" sz="1300" dirty="0">
                          <a:solidFill>
                            <a:schemeClr val="tx1"/>
                          </a:solidFill>
                          <a:effectLst/>
                        </a:rPr>
                        <a:t>ورقة </a:t>
                      </a:r>
                      <a:r>
                        <a:rPr lang="ar" sz="1300" dirty="0" err="1">
                          <a:solidFill>
                            <a:schemeClr val="tx1"/>
                          </a:solidFill>
                          <a:effectLst/>
                        </a:rPr>
                        <a:t>الألياف الأسمنت</a:t>
                      </a:r>
                    </a:p>
                  </a:txBody>
                  <a:tcPr marL="95250" marR="114300" marT="114300" marB="857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ar" sz="1300">
                          <a:solidFill>
                            <a:schemeClr val="tx1"/>
                          </a:solidFill>
                          <a:effectLst/>
                        </a:rPr>
                        <a:t>2940</a:t>
                      </a:r>
                    </a:p>
                  </a:txBody>
                  <a:tcPr marL="95250" marR="114300" marT="114300" marB="857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ar" sz="1300" dirty="0">
                          <a:solidFill>
                            <a:schemeClr val="tx1"/>
                          </a:solidFill>
                          <a:effectLst/>
                        </a:rPr>
                        <a:t>0.554</a:t>
                      </a:r>
                      <a:endParaRPr lang="en-US" sz="13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95250" marR="114300" marT="114300" marB="857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ar" sz="1300" dirty="0">
                          <a:solidFill>
                            <a:schemeClr val="tx1"/>
                          </a:solidFill>
                          <a:effectLst/>
                        </a:rPr>
                        <a:t>1،629</a:t>
                      </a:r>
                      <a:endParaRPr lang="en-US" sz="13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95250" marR="114300" marT="114300" marB="857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404846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891053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1372" y="4445666"/>
            <a:ext cx="2643338" cy="1747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1775"/>
            <a:ext cx="2133600" cy="276225"/>
          </a:xfrm>
        </p:spPr>
        <p:txBody>
          <a:bodyPr/>
          <a:lstStyle/>
          <a:p>
            <a:fld id="{243FB592-B9A9-49AA-A86F-4031F7B97808}" type="slidenum">
              <a:rPr lang="en-US" smtClean="0"/>
              <a:t>17</a:t>
            </a:fld>
            <a:endParaRPr lang="en-US"/>
          </a:p>
        </p:txBody>
      </p:sp>
      <p:sp>
        <p:nvSpPr>
          <p:cNvPr id="10" name="Titolo 1">
            <a:extLst>
              <a:ext uri="{FF2B5EF4-FFF2-40B4-BE49-F238E27FC236}">
                <a16:creationId xmlns:a16="http://schemas.microsoft.com/office/drawing/2014/main" id="{266F70B6-A5D2-4D48-A2DE-3759E21F14B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JO" sz="2800" dirty="0"/>
              <a:t>ج .</a:t>
            </a:r>
            <a:r>
              <a:rPr lang="ar" sz="2800" dirty="0"/>
              <a:t> ١</a:t>
            </a:r>
            <a:r>
              <a:rPr lang="ar-JO" sz="2800" dirty="0"/>
              <a:t>.</a:t>
            </a:r>
            <a:r>
              <a:rPr lang="ar" sz="2800" dirty="0"/>
              <a:t>١ - </a:t>
            </a:r>
            <a:r>
              <a:rPr lang="ar-JO" sz="2800" dirty="0"/>
              <a:t>ال</a:t>
            </a:r>
            <a:r>
              <a:rPr lang="ar" sz="2800" dirty="0"/>
              <a:t>كربون </a:t>
            </a:r>
            <a:r>
              <a:rPr lang="ar-JO" sz="2800" dirty="0"/>
              <a:t>الكامن</a:t>
            </a:r>
            <a:endParaRPr lang="it-IT" sz="28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83A4E52C-4257-174F-A87B-4FF6B39784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01775" y="10191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Segnaposto contenuto 2">
                <a:extLst>
                  <a:ext uri="{FF2B5EF4-FFF2-40B4-BE49-F238E27FC236}">
                    <a16:creationId xmlns:a16="http://schemas.microsoft.com/office/drawing/2014/main" id="{86F2EB93-A63A-4210-B86A-E5FCAD7D8D7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7533" y="979535"/>
                <a:ext cx="8657863" cy="1472678"/>
              </a:xfrm>
              <a:prstGeom prst="rect">
                <a:avLst/>
              </a:prstGeom>
              <a:noFill/>
            </p:spPr>
            <p:txBody>
              <a:bodyPr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 rtl="1">
                  <a:buFont typeface="Arial" panose="020B0604020202020204" pitchFamily="34" charset="0"/>
                  <a:buNone/>
                </a:pPr>
                <a:r>
                  <a:rPr lang="ar" sz="2000" b="1" dirty="0">
                    <a:cs typeface="Calibri" panose="020F0502020204030204" pitchFamily="34" charset="0"/>
                  </a:rPr>
                  <a:t>احسب إجمالي الكربون ال</a:t>
                </a:r>
                <a:r>
                  <a:rPr lang="ar-JO" sz="2000" b="1" dirty="0">
                    <a:cs typeface="Calibri" panose="020F0502020204030204" pitchFamily="34" charset="0"/>
                  </a:rPr>
                  <a:t>كامن</a:t>
                </a:r>
                <a:r>
                  <a:rPr lang="ar" sz="2000" b="1" dirty="0">
                    <a:cs typeface="Calibri" panose="020F0502020204030204" pitchFamily="34" charset="0"/>
                  </a:rPr>
                  <a:t> للمبنى</a:t>
                </a:r>
                <a:endParaRPr lang="en-US" sz="2000" b="1" dirty="0">
                  <a:cs typeface="Calibri" panose="020F0502020204030204" pitchFamily="34" charset="0"/>
                </a:endParaRPr>
              </a:p>
              <a:p>
                <a:pPr marL="0" indent="0" algn="r" rtl="1">
                  <a:buFont typeface="Arial" panose="020B0604020202020204" pitchFamily="34" charset="0"/>
                  <a:buNone/>
                </a:pPr>
                <a:endParaRPr lang="en-US" sz="2000" dirty="0">
                  <a:solidFill>
                    <a:prstClr val="black"/>
                  </a:solidFill>
                  <a:cs typeface="Calibri" panose="020F0502020204030204" pitchFamily="34" charset="0"/>
                </a:endParaRPr>
              </a:p>
              <a:p>
                <a:pPr marL="0" indent="0" algn="r" rtl="1">
                  <a:buNone/>
                </a:pPr>
                <a14:m>
                  <m:oMath xmlns:m="http://schemas.openxmlformats.org/officeDocument/2006/math">
                    <m:r>
                      <a:rPr lang="en-US" sz="20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6</m:t>
                    </m:r>
                    <m:r>
                      <a:rPr lang="en-US" sz="20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0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595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m:rPr>
                        <m:nor/>
                      </m:rPr>
                      <a:rPr lang="en-US" sz="2000" dirty="0"/>
                      <m:t>178</m:t>
                    </m:r>
                  </m:oMath>
                </a14:m>
                <a:r>
                  <a:rPr lang="en-US" sz="2000" dirty="0"/>
                  <a:t> + 1,570 + 6,536 + 2,638 + 409 + 2,894 + 1,629 </a:t>
                </a:r>
                <a:r>
                  <a:rPr lang="en-US" sz="2000" dirty="0">
                    <a:solidFill>
                      <a:srgbClr val="FF0000"/>
                    </a:solidFill>
                  </a:rPr>
                  <a:t>) = </a:t>
                </a:r>
                <a:r>
                  <a:rPr lang="en-US" sz="2000" b="1" u="sng" dirty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27,449</a:t>
                </a:r>
                <a:r>
                  <a:rPr lang="en-US" sz="2000" b="1" u="sng" dirty="0">
                    <a:solidFill>
                      <a:srgbClr val="FF0000"/>
                    </a:solidFill>
                  </a:rPr>
                  <a:t> </a:t>
                </a:r>
                <a:r>
                  <a:rPr lang="en-GB" sz="2000" b="1" dirty="0">
                    <a:solidFill>
                      <a:srgbClr val="4D4D4D"/>
                    </a:solidFill>
                  </a:rPr>
                  <a:t>kgCO</a:t>
                </a:r>
                <a:r>
                  <a:rPr lang="en-GB" sz="2000" b="1" baseline="-25000" dirty="0">
                    <a:solidFill>
                      <a:srgbClr val="4D4D4D"/>
                    </a:solidFill>
                  </a:rPr>
                  <a:t>2</a:t>
                </a:r>
                <a:r>
                  <a:rPr lang="en-GB" sz="2000" b="1" dirty="0">
                    <a:solidFill>
                      <a:srgbClr val="4D4D4D"/>
                    </a:solidFill>
                  </a:rPr>
                  <a:t>eq</a:t>
                </a:r>
                <a:endParaRPr lang="en-US" sz="2000" dirty="0">
                  <a:solidFill>
                    <a:srgbClr val="4D4D4D"/>
                  </a:solidFill>
                </a:endParaRPr>
              </a:p>
              <a:p>
                <a:pPr marL="0" indent="0" algn="r" rtl="1">
                  <a:buNone/>
                </a:pPr>
                <a:endParaRPr lang="en-US" sz="2000" dirty="0">
                  <a:solidFill>
                    <a:srgbClr val="4D4D4D"/>
                  </a:solidFill>
                </a:endParaRPr>
              </a:p>
            </p:txBody>
          </p:sp>
        </mc:Choice>
        <mc:Fallback xmlns="">
          <p:sp>
            <p:nvSpPr>
              <p:cNvPr id="8" name="Segnaposto contenuto 2">
                <a:extLst>
                  <a:ext uri="{FF2B5EF4-FFF2-40B4-BE49-F238E27FC236}">
                    <a16:creationId xmlns:a16="http://schemas.microsoft.com/office/drawing/2014/main" id="{86F2EB93-A63A-4210-B86A-E5FCAD7D8D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533" y="979535"/>
                <a:ext cx="8657863" cy="1472678"/>
              </a:xfrm>
              <a:prstGeom prst="rect">
                <a:avLst/>
              </a:prstGeom>
              <a:blipFill>
                <a:blip r:embed="rId3"/>
                <a:stretch>
                  <a:fillRect t="-2490" r="-7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angle 8"/>
          <p:cNvSpPr/>
          <p:nvPr/>
        </p:nvSpPr>
        <p:spPr>
          <a:xfrm>
            <a:off x="7824486" y="900000"/>
            <a:ext cx="1231981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ar" sz="2400" b="1" i="1" dirty="0">
                <a:cs typeface="Calibri" panose="020F0502020204030204" pitchFamily="34" charset="0"/>
              </a:rPr>
              <a:t>الخطوة 4</a:t>
            </a:r>
            <a:endParaRPr lang="el-GR" sz="2400" dirty="0"/>
          </a:p>
        </p:txBody>
      </p:sp>
      <p:sp>
        <p:nvSpPr>
          <p:cNvPr id="11" name="Rectangle 10"/>
          <p:cNvSpPr/>
          <p:nvPr/>
        </p:nvSpPr>
        <p:spPr>
          <a:xfrm>
            <a:off x="7581418" y="2752210"/>
            <a:ext cx="1475049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r" rtl="1"/>
            <a:r>
              <a:rPr lang="ar" sz="2400" b="1" i="1" dirty="0">
                <a:cs typeface="Calibri" panose="020F0502020204030204" pitchFamily="34" charset="0"/>
              </a:rPr>
              <a:t>الخطوة</a:t>
            </a:r>
            <a:r>
              <a:rPr lang="ar-JO" sz="2400" b="1" i="1" dirty="0">
                <a:cs typeface="Calibri" panose="020F0502020204030204" pitchFamily="34" charset="0"/>
              </a:rPr>
              <a:t> 5 </a:t>
            </a:r>
            <a:endParaRPr lang="el-GR" sz="2400" dirty="0"/>
          </a:p>
        </p:txBody>
      </p:sp>
      <p:sp>
        <p:nvSpPr>
          <p:cNvPr id="12" name="Rectangle 11"/>
          <p:cNvSpPr/>
          <p:nvPr/>
        </p:nvSpPr>
        <p:spPr>
          <a:xfrm>
            <a:off x="7824486" y="3740888"/>
            <a:ext cx="1231981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ar" sz="2400" b="1" i="1" dirty="0">
                <a:cs typeface="Calibri" panose="020F0502020204030204" pitchFamily="34" charset="0"/>
              </a:rPr>
              <a:t>الخطوة 6</a:t>
            </a:r>
            <a:endParaRPr lang="el-GR" sz="2400" dirty="0"/>
          </a:p>
        </p:txBody>
      </p:sp>
      <p:sp>
        <p:nvSpPr>
          <p:cNvPr id="3" name="Rectangle 2"/>
          <p:cNvSpPr/>
          <p:nvPr/>
        </p:nvSpPr>
        <p:spPr>
          <a:xfrm>
            <a:off x="1683020" y="2813765"/>
            <a:ext cx="375019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" sz="2000" b="1" dirty="0">
                <a:cs typeface="Calibri" panose="020F0502020204030204" pitchFamily="34" charset="0"/>
              </a:rPr>
              <a:t>مساحة أرضية داخلية مفيدة </a:t>
            </a:r>
            <a:r>
              <a:rPr lang="ar" sz="2000" dirty="0">
                <a:cs typeface="Calibri" panose="020F0502020204030204" pitchFamily="34" charset="0"/>
              </a:rPr>
              <a:t>: </a:t>
            </a:r>
            <a:r>
              <a:rPr lang="ar" sz="2000" b="1" u="sng" dirty="0">
                <a:cs typeface="Calibri" panose="020F0502020204030204" pitchFamily="34" charset="0"/>
              </a:rPr>
              <a:t>195 م </a:t>
            </a:r>
            <a:r>
              <a:rPr lang="ar" sz="2000" b="1" u="sng" baseline="30000" dirty="0">
                <a:cs typeface="Calibri" panose="020F0502020204030204" pitchFamily="34" charset="0"/>
              </a:rPr>
              <a:t>2</a:t>
            </a:r>
            <a:r>
              <a:rPr lang="ar" sz="2000" b="1" u="sng" dirty="0">
                <a:cs typeface="Calibri" panose="020F0502020204030204" pitchFamily="34" charset="0"/>
              </a:rPr>
              <a:t> </a:t>
            </a:r>
            <a:endParaRPr lang="en-US" sz="2000" b="1" u="sng" dirty="0">
              <a:cs typeface="Calibri" panose="020F0502020204030204" pitchFamily="34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31923" y="4117921"/>
            <a:ext cx="9179905" cy="1698445"/>
            <a:chOff x="-9304037" y="693333"/>
            <a:chExt cx="9179905" cy="1698445"/>
          </a:xfrm>
        </p:grpSpPr>
        <p:sp>
          <p:nvSpPr>
            <p:cNvPr id="14" name="TextBox 13"/>
            <p:cNvSpPr txBox="1"/>
            <p:nvPr/>
          </p:nvSpPr>
          <p:spPr>
            <a:xfrm>
              <a:off x="-9304037" y="1688951"/>
              <a:ext cx="319070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ar" sz="2800" b="1" dirty="0"/>
                <a:t>27</a:t>
              </a:r>
              <a:r>
                <a:rPr lang="ar-JO" sz="2800" b="1" dirty="0"/>
                <a:t>,</a:t>
              </a:r>
              <a:r>
                <a:rPr lang="ar" sz="2800" b="1" dirty="0"/>
                <a:t>449</a:t>
              </a:r>
              <a:r>
                <a:rPr lang="ar" sz="2800" dirty="0">
                  <a:solidFill>
                    <a:srgbClr val="FF0000"/>
                  </a:solidFill>
                </a:rPr>
                <a:t> </a:t>
              </a:r>
              <a:r>
                <a:rPr lang="ar" sz="2800" b="1" dirty="0">
                  <a:solidFill>
                    <a:srgbClr val="4D4D4D"/>
                  </a:solidFill>
                </a:rPr>
                <a:t>kgCO </a:t>
              </a:r>
              <a:r>
                <a:rPr lang="ar" sz="2800" b="1" baseline="-25000" dirty="0">
                  <a:solidFill>
                    <a:srgbClr val="4D4D4D"/>
                  </a:solidFill>
                </a:rPr>
                <a:t>2 </a:t>
              </a:r>
              <a:r>
                <a:rPr lang="ar" sz="2800" b="1" dirty="0">
                  <a:solidFill>
                    <a:srgbClr val="4D4D4D"/>
                  </a:solidFill>
                </a:rPr>
                <a:t>مكافئ</a:t>
              </a:r>
              <a:endParaRPr lang="en-US" sz="2800" baseline="-25000" dirty="0">
                <a:solidFill>
                  <a:srgbClr val="FF0000"/>
                </a:solidFill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-6225062" y="1440748"/>
              <a:ext cx="564577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ar" sz="5400" b="1" cap="none" spc="0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sym typeface="Symbol"/>
                </a:rPr>
                <a:t></a:t>
              </a:r>
              <a:endParaRPr lang="en-US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-4351759" y="1468448"/>
              <a:ext cx="529311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ar" sz="5400" b="1" cap="none" spc="0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=</a:t>
              </a:r>
              <a:endParaRPr lang="en-US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sp>
          <p:nvSpPr>
            <p:cNvPr id="17" name="Rounded Rectangle 16"/>
            <p:cNvSpPr/>
            <p:nvPr/>
          </p:nvSpPr>
          <p:spPr>
            <a:xfrm>
              <a:off x="-8644301" y="700161"/>
              <a:ext cx="2043245" cy="720823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" sz="2000" b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إجمالي الكربون المتجسد</a:t>
              </a:r>
              <a:endParaRPr lang="en-US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-5605214" y="1633140"/>
              <a:ext cx="122822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ar" sz="2800" b="1" dirty="0"/>
                <a:t>195 م </a:t>
              </a:r>
              <a:r>
                <a:rPr lang="ar" sz="2800" b="1" baseline="30000" dirty="0"/>
                <a:t>2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-3822448" y="1633140"/>
              <a:ext cx="369831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ar" sz="2800" b="1" u="sng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115.1</a:t>
              </a:r>
              <a:r>
                <a:rPr lang="ar" sz="2800" b="1" u="sng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ar" sz="2800" b="1" u="sng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kgCO </a:t>
              </a:r>
              <a:r>
                <a:rPr lang="ar" sz="2800" b="1" u="sng" baseline="-250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 </a:t>
              </a:r>
              <a:r>
                <a:rPr lang="ar" sz="2800" b="1" u="sng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مكافئ / م </a:t>
              </a:r>
              <a:r>
                <a:rPr lang="ar" sz="2800" b="1" u="sng" baseline="300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</a:t>
              </a:r>
              <a:endParaRPr lang="en-US" sz="2800" b="1" u="sng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-5933894" y="693333"/>
              <a:ext cx="1598515" cy="747415"/>
              <a:chOff x="-5863558" y="693333"/>
              <a:chExt cx="1598515" cy="747415"/>
            </a:xfrm>
          </p:grpSpPr>
          <p:pic>
            <p:nvPicPr>
              <p:cNvPr id="21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5616328" y="693333"/>
                <a:ext cx="987119" cy="74741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22" name="Rectangle 21"/>
              <p:cNvSpPr/>
              <p:nvPr/>
            </p:nvSpPr>
            <p:spPr>
              <a:xfrm>
                <a:off x="-5863558" y="713098"/>
                <a:ext cx="1598515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ar" sz="2000" b="1" dirty="0"/>
                  <a:t>مفيد داخلي</a:t>
                </a:r>
              </a:p>
              <a:p>
                <a:pPr algn="ctr"/>
                <a:r>
                  <a:rPr lang="ar" sz="2000" b="1" dirty="0"/>
                  <a:t>المساحة الأرضية</a:t>
                </a:r>
                <a:endParaRPr lang="en-US" sz="2000" b="1" dirty="0"/>
              </a:p>
            </p:txBody>
          </p:sp>
        </p:grpSp>
      </p:grpSp>
      <p:sp>
        <p:nvSpPr>
          <p:cNvPr id="2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173621" y="3701750"/>
            <a:ext cx="7407798" cy="46128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ar" sz="2000" b="1" dirty="0">
                <a:cs typeface="Calibri" panose="020F0502020204030204" pitchFamily="34" charset="0"/>
              </a:rPr>
              <a:t>احسب إجمالي </a:t>
            </a:r>
            <a:r>
              <a:rPr lang="ar" sz="2000" b="1" dirty="0"/>
              <a:t>مكافئات ثاني أكسيد الكربون </a:t>
            </a:r>
            <a:r>
              <a:rPr lang="ar-JO" sz="2000" b="1" dirty="0"/>
              <a:t>الكامن</a:t>
            </a:r>
            <a:r>
              <a:rPr lang="ar" sz="2000" b="1" dirty="0"/>
              <a:t> لكل مساحة أية داخلية مفيدة</a:t>
            </a:r>
            <a:endParaRPr lang="en-US" sz="2000" dirty="0">
              <a:cs typeface="Calibri" panose="020F0502020204030204" pitchFamily="34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en-US" sz="2000" dirty="0"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91558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1600201"/>
            <a:ext cx="8418576" cy="415211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ar-JO" b="1" dirty="0">
                <a:latin typeface="Calibri" panose="020F0502020204030204" pitchFamily="34" charset="0"/>
                <a:cs typeface="Calibri" panose="020F0502020204030204" pitchFamily="34" charset="0"/>
              </a:rPr>
              <a:t>تمرين</a:t>
            </a:r>
            <a:endParaRPr lang="it-IT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it-IT" sz="24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8000"/>
          </a:xfrm>
        </p:spPr>
        <p:txBody>
          <a:bodyPr/>
          <a:lstStyle/>
          <a:p>
            <a:fld id="{243FB592-B9A9-49AA-A86F-4031F7B97808}" type="slidenum">
              <a:rPr lang="en-US" smtClean="0"/>
              <a:t>18</a:t>
            </a:fld>
            <a:endParaRPr lang="en-US"/>
          </a:p>
        </p:txBody>
      </p:sp>
      <p:sp>
        <p:nvSpPr>
          <p:cNvPr id="8" name="Titolo 1">
            <a:extLst>
              <a:ext uri="{FF2B5EF4-FFF2-40B4-BE49-F238E27FC236}">
                <a16:creationId xmlns:a16="http://schemas.microsoft.com/office/drawing/2014/main" id="{2388774E-A6F0-40B9-B4EA-80869EB94E3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JO" sz="2800" dirty="0"/>
              <a:t>ج .</a:t>
            </a:r>
            <a:r>
              <a:rPr lang="ar" sz="2800" dirty="0"/>
              <a:t> ١</a:t>
            </a:r>
            <a:r>
              <a:rPr lang="ar-JO" sz="2800" dirty="0"/>
              <a:t>.</a:t>
            </a:r>
            <a:r>
              <a:rPr lang="ar" sz="2800" dirty="0"/>
              <a:t>١ - </a:t>
            </a:r>
            <a:r>
              <a:rPr lang="ar-JO" sz="2800" dirty="0"/>
              <a:t>ال</a:t>
            </a:r>
            <a:r>
              <a:rPr lang="ar" sz="2800" dirty="0"/>
              <a:t>كربون </a:t>
            </a:r>
            <a:r>
              <a:rPr lang="ar-JO" sz="2800" dirty="0"/>
              <a:t>الكامن</a:t>
            </a:r>
            <a:endParaRPr lang="it-IT" sz="28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63211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62725"/>
            <a:ext cx="2133600" cy="279894"/>
          </a:xfrm>
        </p:spPr>
        <p:txBody>
          <a:bodyPr/>
          <a:lstStyle/>
          <a:p>
            <a:fld id="{243FB592-B9A9-49AA-A86F-4031F7B97808}" type="slidenum">
              <a:rPr lang="en-US" smtClean="0"/>
              <a:t>19</a:t>
            </a:fld>
            <a:endParaRPr lang="en-US"/>
          </a:p>
        </p:txBody>
      </p:sp>
      <p:sp>
        <p:nvSpPr>
          <p:cNvPr id="10" name="Titolo 1">
            <a:extLst>
              <a:ext uri="{FF2B5EF4-FFF2-40B4-BE49-F238E27FC236}">
                <a16:creationId xmlns:a16="http://schemas.microsoft.com/office/drawing/2014/main" id="{266F70B6-A5D2-4D48-A2DE-3759E21F14B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JO" sz="2800" dirty="0"/>
              <a:t>ج .</a:t>
            </a:r>
            <a:r>
              <a:rPr lang="ar" sz="2800" dirty="0"/>
              <a:t> ١</a:t>
            </a:r>
            <a:r>
              <a:rPr lang="ar-JO" sz="2800" dirty="0"/>
              <a:t>.</a:t>
            </a:r>
            <a:r>
              <a:rPr lang="ar" sz="2800" dirty="0"/>
              <a:t>١ - </a:t>
            </a:r>
            <a:r>
              <a:rPr lang="ar-JO" sz="2800" dirty="0"/>
              <a:t>ال</a:t>
            </a:r>
            <a:r>
              <a:rPr lang="ar" sz="2800" dirty="0"/>
              <a:t>كربون </a:t>
            </a:r>
            <a:r>
              <a:rPr lang="ar-JO" sz="2800" dirty="0"/>
              <a:t>الكامن</a:t>
            </a:r>
            <a:endParaRPr lang="it-IT" sz="28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83A4E52C-4257-174F-A87B-4FF6B39784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01775" y="10191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211729" y="904800"/>
            <a:ext cx="8617311" cy="1456837"/>
            <a:chOff x="211729" y="4530324"/>
            <a:chExt cx="8617311" cy="1366080"/>
          </a:xfrm>
        </p:grpSpPr>
        <p:sp>
          <p:nvSpPr>
            <p:cNvPr id="8" name="Segnaposto contenuto 2">
              <a:extLst>
                <a:ext uri="{FF2B5EF4-FFF2-40B4-BE49-F238E27FC236}">
                  <a16:creationId xmlns:a16="http://schemas.microsoft.com/office/drawing/2014/main" id="{86F2EB93-A63A-4210-B86A-E5FCAD7D8D7F}"/>
                </a:ext>
              </a:extLst>
            </p:cNvPr>
            <p:cNvSpPr txBox="1">
              <a:spLocks/>
            </p:cNvSpPr>
            <p:nvPr/>
          </p:nvSpPr>
          <p:spPr>
            <a:xfrm>
              <a:off x="314960" y="4530324"/>
              <a:ext cx="8514080" cy="879851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lIns="91440" tIns="45720" rIns="91440" bIns="45720" rtlCol="0" anchor="ctr" anchorCtr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Bef>
                  <a:spcPts val="0"/>
                </a:spcBef>
                <a:spcAft>
                  <a:spcPts val="600"/>
                </a:spcAft>
                <a:buNone/>
              </a:pPr>
              <a:r>
                <a:rPr lang="ar" sz="2000" b="1" dirty="0"/>
                <a:t> احسب مكافئات ثاني أكسيد الكربون ال</a:t>
              </a:r>
              <a:r>
                <a:rPr lang="ar-JO" sz="2000" b="1" dirty="0"/>
                <a:t>كامن</a:t>
              </a:r>
              <a:r>
                <a:rPr lang="ar" sz="2000" b="1" dirty="0"/>
                <a:t> لكل مساحة </a:t>
              </a:r>
              <a:r>
                <a:rPr lang="ar-JO" sz="2000" b="1" dirty="0"/>
                <a:t>طابق</a:t>
              </a:r>
              <a:r>
                <a:rPr lang="ar" sz="2000" b="1" dirty="0"/>
                <a:t> داخلي مفيد لمبنى جديد بمساحة 200 م </a:t>
              </a:r>
              <a:r>
                <a:rPr lang="ar" sz="2000" b="1" baseline="30000" dirty="0"/>
                <a:t>2</a:t>
              </a:r>
              <a:endParaRPr lang="en-GB" sz="2000" b="1" baseline="30000" dirty="0"/>
            </a:p>
          </p:txBody>
        </p:sp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1729" y="5295828"/>
              <a:ext cx="623565" cy="600576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152400" dist="12000" dir="900000" sy="98000" kx="110000" ky="200000" algn="tl" rotWithShape="0">
                <a:srgbClr val="000000">
                  <a:alpha val="30000"/>
                </a:srgbClr>
              </a:outerShdw>
            </a:effectLst>
            <a:scene3d>
              <a:camera prst="perspectiveRelaxed">
                <a:rot lat="19800000" lon="1200000" rev="20820000"/>
              </a:camera>
              <a:lightRig rig="threePt" dir="t"/>
            </a:scene3d>
            <a:sp3d contourW="6350" prstMaterial="matte">
              <a:bevelT w="101600" h="101600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1" name="Rectangle 10"/>
          <p:cNvSpPr/>
          <p:nvPr/>
        </p:nvSpPr>
        <p:spPr>
          <a:xfrm>
            <a:off x="7642391" y="2041400"/>
            <a:ext cx="1403857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ar" sz="2400" b="1" i="1" dirty="0">
                <a:cs typeface="Calibri" panose="020F0502020204030204" pitchFamily="34" charset="0"/>
              </a:rPr>
              <a:t>الخطوات 1-3</a:t>
            </a:r>
            <a:endParaRPr lang="el-GR" sz="2400" dirty="0"/>
          </a:p>
        </p:txBody>
      </p: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1142A437-3B1B-D14A-96F4-A3597E4606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8407797"/>
              </p:ext>
            </p:extLst>
          </p:nvPr>
        </p:nvGraphicFramePr>
        <p:xfrm>
          <a:off x="1177091" y="2055907"/>
          <a:ext cx="6140784" cy="3798094"/>
        </p:xfrm>
        <a:graphic>
          <a:graphicData uri="http://schemas.openxmlformats.org/drawingml/2006/table">
            <a:tbl>
              <a:tblPr/>
              <a:tblGrid>
                <a:gridCol w="1535196">
                  <a:extLst>
                    <a:ext uri="{9D8B030D-6E8A-4147-A177-3AD203B41FA5}">
                      <a16:colId xmlns:a16="http://schemas.microsoft.com/office/drawing/2014/main" val="1327168404"/>
                    </a:ext>
                  </a:extLst>
                </a:gridCol>
                <a:gridCol w="1535196">
                  <a:extLst>
                    <a:ext uri="{9D8B030D-6E8A-4147-A177-3AD203B41FA5}">
                      <a16:colId xmlns:a16="http://schemas.microsoft.com/office/drawing/2014/main" val="1428853597"/>
                    </a:ext>
                  </a:extLst>
                </a:gridCol>
                <a:gridCol w="1535196">
                  <a:extLst>
                    <a:ext uri="{9D8B030D-6E8A-4147-A177-3AD203B41FA5}">
                      <a16:colId xmlns:a16="http://schemas.microsoft.com/office/drawing/2014/main" val="2169601708"/>
                    </a:ext>
                  </a:extLst>
                </a:gridCol>
                <a:gridCol w="1535196">
                  <a:extLst>
                    <a:ext uri="{9D8B030D-6E8A-4147-A177-3AD203B41FA5}">
                      <a16:colId xmlns:a16="http://schemas.microsoft.com/office/drawing/2014/main" val="2872432096"/>
                    </a:ext>
                  </a:extLst>
                </a:gridCol>
              </a:tblGrid>
              <a:tr h="968026">
                <a:tc>
                  <a:txBody>
                    <a:bodyPr/>
                    <a:lstStyle/>
                    <a:p>
                      <a:pPr algn="r" rtl="1" fontAlgn="t"/>
                      <a:r>
                        <a:rPr lang="ar" sz="1300" b="1" dirty="0">
                          <a:solidFill>
                            <a:srgbClr val="4D4D4D"/>
                          </a:solidFill>
                          <a:effectLst/>
                        </a:rPr>
                        <a:t>نوع المادة</a:t>
                      </a:r>
                      <a:endParaRPr lang="en-US" sz="1300" dirty="0">
                        <a:solidFill>
                          <a:srgbClr val="4D4D4D"/>
                        </a:solidFill>
                        <a:effectLst/>
                      </a:endParaRPr>
                    </a:p>
                  </a:txBody>
                  <a:tcPr marL="71074" marR="85289" marT="85289" marB="6396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ar" sz="1300" b="1" dirty="0">
                          <a:solidFill>
                            <a:srgbClr val="4D4D4D"/>
                          </a:solidFill>
                          <a:effectLst/>
                        </a:rPr>
                        <a:t>الوزن التقريبي (كجم)</a:t>
                      </a:r>
                      <a:endParaRPr lang="en-US" sz="1300" b="1" dirty="0">
                        <a:solidFill>
                          <a:srgbClr val="4D4D4D"/>
                        </a:solidFill>
                        <a:effectLst/>
                      </a:endParaRPr>
                    </a:p>
                    <a:p>
                      <a:pPr algn="ctr" rtl="1" fontAlgn="t"/>
                      <a:r>
                        <a:rPr lang="ar" sz="1300" b="1" dirty="0">
                          <a:solidFill>
                            <a:srgbClr val="4D4D4D"/>
                          </a:solidFill>
                          <a:effectLst/>
                        </a:rPr>
                        <a:t>من </a:t>
                      </a:r>
                      <a:r>
                        <a:rPr lang="ar" sz="1300" b="1" dirty="0" err="1">
                          <a:solidFill>
                            <a:srgbClr val="4D4D4D"/>
                          </a:solidFill>
                          <a:effectLst/>
                        </a:rPr>
                        <a:t>BoQ</a:t>
                      </a:r>
                      <a:endParaRPr lang="en-US" sz="1300" dirty="0">
                        <a:solidFill>
                          <a:srgbClr val="4D4D4D"/>
                        </a:solidFill>
                        <a:effectLst/>
                      </a:endParaRPr>
                    </a:p>
                  </a:txBody>
                  <a:tcPr marL="71074" marR="85289" marT="85289" marB="6396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ar" sz="1300" b="1" dirty="0">
                          <a:solidFill>
                            <a:srgbClr val="4D4D4D"/>
                          </a:solidFill>
                          <a:effectLst/>
                        </a:rPr>
                        <a:t>كربون </a:t>
                      </a:r>
                      <a:r>
                        <a:rPr lang="ar-JO" sz="1300" b="1" dirty="0">
                          <a:solidFill>
                            <a:srgbClr val="4D4D4D"/>
                          </a:solidFill>
                          <a:effectLst/>
                        </a:rPr>
                        <a:t>كامن</a:t>
                      </a:r>
                      <a:r>
                        <a:rPr lang="ar" sz="1300" b="1" dirty="0">
                          <a:solidFill>
                            <a:srgbClr val="4D4D4D"/>
                          </a:solidFill>
                          <a:effectLst/>
                        </a:rPr>
                        <a:t> ( </a:t>
                      </a:r>
                      <a:r>
                        <a:rPr lang="ar" sz="1300" b="1" kern="1200" dirty="0">
                          <a:solidFill>
                            <a:srgbClr val="4D4D4D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كغم CO2 </a:t>
                      </a:r>
                      <a:r>
                        <a:rPr lang="ar" sz="1300" b="1" kern="1200" baseline="-50000" dirty="0">
                          <a:solidFill>
                            <a:srgbClr val="4D4D4D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مكافئ </a:t>
                      </a:r>
                      <a:r>
                        <a:rPr lang="ar" sz="1300" b="1" kern="1200" dirty="0">
                          <a:solidFill>
                            <a:srgbClr val="4D4D4D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 </a:t>
                      </a:r>
                      <a:r>
                        <a:rPr lang="ar" sz="1300" b="1" dirty="0">
                          <a:solidFill>
                            <a:srgbClr val="4D4D4D"/>
                          </a:solidFill>
                          <a:effectLst/>
                        </a:rPr>
                        <a:t>كغم) </a:t>
                      </a:r>
                      <a:br>
                        <a:rPr lang="en-US" sz="1300" b="1" dirty="0">
                          <a:solidFill>
                            <a:srgbClr val="4D4D4D"/>
                          </a:solidFill>
                          <a:effectLst/>
                        </a:rPr>
                      </a:br>
                      <a:r>
                        <a:rPr lang="ar" sz="1300" b="1" dirty="0">
                          <a:solidFill>
                            <a:srgbClr val="4D4D4D"/>
                          </a:solidFill>
                          <a:effectLst/>
                        </a:rPr>
                        <a:t>من BoM</a:t>
                      </a:r>
                      <a:endParaRPr lang="en-US" sz="1300" dirty="0">
                        <a:solidFill>
                          <a:srgbClr val="4D4D4D"/>
                        </a:solidFill>
                        <a:effectLst/>
                      </a:endParaRPr>
                    </a:p>
                  </a:txBody>
                  <a:tcPr marL="71074" marR="85289" marT="85289" marB="6396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ar" sz="1300" b="1" dirty="0">
                          <a:solidFill>
                            <a:srgbClr val="4D4D4D"/>
                          </a:solidFill>
                          <a:effectLst/>
                        </a:rPr>
                        <a:t>كربون </a:t>
                      </a:r>
                      <a:r>
                        <a:rPr lang="ar-JO" sz="1300" b="1" dirty="0">
                          <a:solidFill>
                            <a:srgbClr val="4D4D4D"/>
                          </a:solidFill>
                          <a:effectLst/>
                        </a:rPr>
                        <a:t>كامن</a:t>
                      </a:r>
                      <a:r>
                        <a:rPr lang="ar" sz="1300" b="1" dirty="0">
                          <a:solidFill>
                            <a:srgbClr val="4D4D4D"/>
                          </a:solidFill>
                          <a:effectLst/>
                        </a:rPr>
                        <a:t> ( </a:t>
                      </a:r>
                      <a:r>
                        <a:rPr lang="ar" sz="1300" b="1" kern="1200" dirty="0">
                          <a:solidFill>
                            <a:srgbClr val="4D4D4D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كلغ من مكافئ </a:t>
                      </a:r>
                      <a:r>
                        <a:rPr lang="ar" sz="1300" b="1" kern="1200" baseline="-50000" dirty="0">
                          <a:solidFill>
                            <a:srgbClr val="4D4D4D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ثاني </a:t>
                      </a:r>
                      <a:r>
                        <a:rPr lang="ar" sz="1300" b="1" kern="1200" dirty="0">
                          <a:solidFill>
                            <a:srgbClr val="4D4D4D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أكسيد الكربون </a:t>
                      </a:r>
                      <a:r>
                        <a:rPr lang="ar" sz="1300" dirty="0">
                          <a:cs typeface="Calibri" panose="020F0502020204030204" pitchFamily="34" charset="0"/>
                        </a:rPr>
                        <a:t>)</a:t>
                      </a:r>
                      <a:endParaRPr lang="en-US" sz="1300" dirty="0">
                        <a:solidFill>
                          <a:srgbClr val="4D4D4D"/>
                        </a:solidFill>
                        <a:effectLst/>
                      </a:endParaRPr>
                    </a:p>
                  </a:txBody>
                  <a:tcPr marL="71074" marR="85289" marT="85289" marB="6396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4431746"/>
                  </a:ext>
                </a:extLst>
              </a:tr>
              <a:tr h="353948">
                <a:tc gridSpan="4">
                  <a:txBody>
                    <a:bodyPr/>
                    <a:lstStyle/>
                    <a:p>
                      <a:pPr algn="r" rtl="1" fontAlgn="t"/>
                      <a:r>
                        <a:rPr lang="ar" sz="1300" b="1" dirty="0">
                          <a:solidFill>
                            <a:srgbClr val="4D4D4D"/>
                          </a:solidFill>
                          <a:effectLst/>
                        </a:rPr>
                        <a:t>الأرضيات - خرسانية</a:t>
                      </a:r>
                      <a:endParaRPr lang="en-US" sz="1300" dirty="0">
                        <a:solidFill>
                          <a:srgbClr val="4D4D4D"/>
                        </a:solidFill>
                        <a:effectLst/>
                      </a:endParaRPr>
                    </a:p>
                  </a:txBody>
                  <a:tcPr marL="71074" marR="85289" marT="85289" marB="6396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2536394"/>
                  </a:ext>
                </a:extLst>
              </a:tr>
              <a:tr h="756000">
                <a:tc>
                  <a:txBody>
                    <a:bodyPr/>
                    <a:lstStyle/>
                    <a:p>
                      <a:pPr algn="r" rtl="1" fontAlgn="t"/>
                      <a:r>
                        <a:rPr lang="ar" sz="1300" dirty="0">
                          <a:solidFill>
                            <a:srgbClr val="4D4D4D"/>
                          </a:solidFill>
                          <a:effectLst/>
                        </a:rPr>
                        <a:t>17.5 </a:t>
                      </a:r>
                      <a:r>
                        <a:rPr lang="ar" sz="1300" dirty="0" err="1">
                          <a:solidFill>
                            <a:srgbClr val="4D4D4D"/>
                          </a:solidFill>
                          <a:effectLst/>
                        </a:rPr>
                        <a:t>ميجا </a:t>
                      </a:r>
                      <a:r>
                        <a:rPr lang="ar" sz="1300" dirty="0">
                          <a:solidFill>
                            <a:srgbClr val="4D4D4D"/>
                          </a:solidFill>
                          <a:effectLst/>
                        </a:rPr>
                        <a:t>باسكال خرسانة في بلاطة أرضية مع كسوة خفيفة الوزن</a:t>
                      </a:r>
                    </a:p>
                  </a:txBody>
                  <a:tcPr marL="71074" marR="85289" marT="85289" marB="6396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ar" sz="1300" dirty="0">
                          <a:solidFill>
                            <a:srgbClr val="4D4D4D"/>
                          </a:solidFill>
                          <a:effectLst/>
                        </a:rPr>
                        <a:t>54547</a:t>
                      </a:r>
                    </a:p>
                  </a:txBody>
                  <a:tcPr marL="71074" marR="85289" marT="85289" marB="6396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ar" sz="1300" dirty="0">
                          <a:solidFill>
                            <a:schemeClr val="tx1"/>
                          </a:solidFill>
                          <a:effectLst/>
                        </a:rPr>
                        <a:t>0.124</a:t>
                      </a:r>
                      <a:endParaRPr lang="en-US" sz="13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71074" marR="85289" marT="85289" marB="6396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endParaRPr lang="en-US" sz="13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71074" marR="85289" marT="85289" marB="6396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9503513"/>
                  </a:ext>
                </a:extLst>
              </a:tr>
              <a:tr h="558641">
                <a:tc>
                  <a:txBody>
                    <a:bodyPr/>
                    <a:lstStyle/>
                    <a:p>
                      <a:pPr algn="r" rtl="1" fontAlgn="t"/>
                      <a:r>
                        <a:rPr lang="ar" sz="1300" dirty="0">
                          <a:solidFill>
                            <a:srgbClr val="4D4D4D"/>
                          </a:solidFill>
                          <a:effectLst/>
                        </a:rPr>
                        <a:t>أساس البناء الخرساني</a:t>
                      </a:r>
                    </a:p>
                  </a:txBody>
                  <a:tcPr marL="71074" marR="85289" marT="85289" marB="6396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ar" sz="1300" dirty="0">
                          <a:solidFill>
                            <a:srgbClr val="4D4D4D"/>
                          </a:solidFill>
                          <a:effectLst/>
                        </a:rPr>
                        <a:t>1345</a:t>
                      </a:r>
                    </a:p>
                  </a:txBody>
                  <a:tcPr marL="71074" marR="85289" marT="85289" marB="6396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ar" sz="1300" dirty="0">
                          <a:solidFill>
                            <a:schemeClr val="tx1"/>
                          </a:solidFill>
                          <a:effectLst/>
                        </a:rPr>
                        <a:t>0.136</a:t>
                      </a:r>
                      <a:endParaRPr lang="en-US" sz="13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71074" marR="85289" marT="85289" marB="6396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endParaRPr lang="en-US" sz="13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71074" marR="85289" marT="85289" marB="6396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12187958"/>
                  </a:ext>
                </a:extLst>
              </a:tr>
              <a:tr h="763334">
                <a:tc>
                  <a:txBody>
                    <a:bodyPr/>
                    <a:lstStyle/>
                    <a:p>
                      <a:pPr algn="r" rtl="1" fontAlgn="t"/>
                      <a:r>
                        <a:rPr lang="ar" sz="1300" dirty="0">
                          <a:solidFill>
                            <a:srgbClr val="4D4D4D"/>
                          </a:solidFill>
                          <a:effectLst/>
                        </a:rPr>
                        <a:t>تقوية الصلب للبلاطة على الأرض والأساس</a:t>
                      </a:r>
                    </a:p>
                  </a:txBody>
                  <a:tcPr marL="71074" marR="85289" marT="85289" marB="6396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ar" sz="1300" dirty="0">
                          <a:solidFill>
                            <a:srgbClr val="4D4D4D"/>
                          </a:solidFill>
                          <a:effectLst/>
                        </a:rPr>
                        <a:t>810</a:t>
                      </a:r>
                    </a:p>
                  </a:txBody>
                  <a:tcPr marL="71074" marR="85289" marT="85289" marB="6396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ar" sz="1300" dirty="0">
                          <a:solidFill>
                            <a:schemeClr val="tx1"/>
                          </a:solidFill>
                          <a:effectLst/>
                        </a:rPr>
                        <a:t>1.99</a:t>
                      </a:r>
                      <a:endParaRPr lang="en-US" sz="13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71074" marR="85289" marT="85289" marB="6396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endParaRPr lang="en-US" sz="13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71074" marR="85289" marT="85289" marB="6396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51006424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r" rtl="1" fontAlgn="t"/>
                      <a:r>
                        <a:rPr lang="ar" sz="1300" dirty="0">
                          <a:solidFill>
                            <a:schemeClr val="tx1"/>
                          </a:solidFill>
                          <a:effectLst/>
                        </a:rPr>
                        <a:t>أرضيات الفينيل</a:t>
                      </a:r>
                      <a:endParaRPr lang="en-US" sz="13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95250" marR="114300" marT="114300" marB="857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ar" sz="1300" dirty="0">
                          <a:solidFill>
                            <a:schemeClr val="tx1"/>
                          </a:solidFill>
                          <a:effectLst/>
                        </a:rPr>
                        <a:t>2،103</a:t>
                      </a:r>
                      <a:endParaRPr lang="en-US" sz="13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95250" marR="114300" marT="114300" marB="857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ar" sz="1300" dirty="0">
                          <a:solidFill>
                            <a:schemeClr val="tx1"/>
                          </a:solidFill>
                          <a:effectLst/>
                        </a:rPr>
                        <a:t>3.19</a:t>
                      </a:r>
                      <a:endParaRPr lang="en-US" sz="13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95250" marR="114300" marT="114300" marB="857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1" fontAlgn="t"/>
                      <a:endParaRPr lang="en-US" sz="13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95250" marR="114300" marT="114300" marB="857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109260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02143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1600201"/>
            <a:ext cx="8418576" cy="415211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36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0" indent="0" algn="ctr">
              <a:buNone/>
            </a:pPr>
            <a:endParaRPr lang="en-US" sz="36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1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/>
              <a:t>2</a:t>
            </a:fld>
            <a:endParaRPr lang="en-US"/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pPr rtl="1"/>
            <a:r>
              <a:rPr lang="ar-JO" dirty="0"/>
              <a:t>ج .</a:t>
            </a:r>
            <a:r>
              <a:rPr lang="ar" dirty="0"/>
              <a:t> ١</a:t>
            </a:r>
            <a:r>
              <a:rPr lang="ar-JO" dirty="0"/>
              <a:t>.</a:t>
            </a:r>
            <a:r>
              <a:rPr lang="ar" dirty="0"/>
              <a:t>١ - </a:t>
            </a:r>
            <a:r>
              <a:rPr lang="ar-JO" dirty="0"/>
              <a:t>ال</a:t>
            </a:r>
            <a:r>
              <a:rPr lang="ar" dirty="0"/>
              <a:t>كربون </a:t>
            </a:r>
            <a:r>
              <a:rPr lang="ar-JO" dirty="0"/>
              <a:t>الكامن</a:t>
            </a:r>
            <a:endParaRPr lang="it-IT" sz="1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aphicFrame>
        <p:nvGraphicFramePr>
          <p:cNvPr id="7" name="Tabella 6">
            <a:extLst>
              <a:ext uri="{FF2B5EF4-FFF2-40B4-BE49-F238E27FC236}">
                <a16:creationId xmlns:a16="http://schemas.microsoft.com/office/drawing/2014/main" id="{C970900A-BC0A-8448-846B-52160343407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5765623"/>
              </p:ext>
            </p:extLst>
          </p:nvPr>
        </p:nvGraphicFramePr>
        <p:xfrm>
          <a:off x="558800" y="2206752"/>
          <a:ext cx="8128000" cy="1322197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052277">
                  <a:extLst>
                    <a:ext uri="{9D8B030D-6E8A-4147-A177-3AD203B41FA5}">
                      <a16:colId xmlns:a16="http://schemas.microsoft.com/office/drawing/2014/main" val="2485450507"/>
                    </a:ext>
                  </a:extLst>
                </a:gridCol>
                <a:gridCol w="4075723">
                  <a:extLst>
                    <a:ext uri="{9D8B030D-6E8A-4147-A177-3AD203B41FA5}">
                      <a16:colId xmlns:a16="http://schemas.microsoft.com/office/drawing/2014/main" val="4179020819"/>
                    </a:ext>
                  </a:extLst>
                </a:gridCol>
              </a:tblGrid>
              <a:tr h="555117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" sz="2800" dirty="0"/>
                        <a:t>ج ١</a:t>
                      </a:r>
                      <a:r>
                        <a:rPr lang="ar-JO" sz="2800" dirty="0"/>
                        <a:t>.</a:t>
                      </a:r>
                      <a:r>
                        <a:rPr lang="ar" sz="2800" dirty="0"/>
                        <a:t>١ - </a:t>
                      </a:r>
                      <a:r>
                        <a:rPr lang="ar-JO" sz="2800" dirty="0"/>
                        <a:t>ال</a:t>
                      </a:r>
                      <a:r>
                        <a:rPr lang="ar" sz="2800" dirty="0"/>
                        <a:t>كربون </a:t>
                      </a:r>
                      <a:r>
                        <a:rPr lang="ar-JO" sz="2800" dirty="0"/>
                        <a:t>ال</a:t>
                      </a:r>
                      <a:r>
                        <a:rPr lang="ar" sz="2800" dirty="0"/>
                        <a:t>مُ</a:t>
                      </a:r>
                      <a:r>
                        <a:rPr lang="ar-JO" sz="2800" dirty="0"/>
                        <a:t>خزّن</a:t>
                      </a:r>
                      <a:endParaRPr lang="it-IT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72058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" sz="2200" dirty="0">
                          <a:effectLst/>
                        </a:rPr>
                        <a:t>مشكلة</a:t>
                      </a:r>
                      <a:endParaRPr lang="it-IT" sz="2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" sz="2200" dirty="0">
                          <a:effectLst/>
                        </a:rPr>
                        <a:t>فئة</a:t>
                      </a:r>
                      <a:endParaRPr lang="it-IT" sz="2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928521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JO" sz="2000" dirty="0"/>
                        <a:t>ج</a:t>
                      </a:r>
                      <a:r>
                        <a:rPr lang="ar" sz="2000" dirty="0"/>
                        <a:t>. تحميلات بيئية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" sz="2000" dirty="0"/>
                        <a:t>ج 1 انبعاثات غازات الاحتباس الحراري</a:t>
                      </a: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8392747"/>
                  </a:ext>
                </a:extLst>
              </a:tr>
            </a:tbl>
          </a:graphicData>
        </a:graphic>
      </p:graphicFrame>
      <p:pic>
        <p:nvPicPr>
          <p:cNvPr id="8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91737" y="3999004"/>
            <a:ext cx="1662126" cy="1662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647449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7585"/>
            <a:ext cx="2133600" cy="280415"/>
          </a:xfrm>
        </p:spPr>
        <p:txBody>
          <a:bodyPr/>
          <a:lstStyle/>
          <a:p>
            <a:fld id="{243FB592-B9A9-49AA-A86F-4031F7B97808}" type="slidenum">
              <a:rPr lang="en-US" smtClean="0"/>
              <a:t>20</a:t>
            </a:fld>
            <a:endParaRPr lang="en-US"/>
          </a:p>
        </p:txBody>
      </p:sp>
      <p:sp>
        <p:nvSpPr>
          <p:cNvPr id="10" name="Titolo 1">
            <a:extLst>
              <a:ext uri="{FF2B5EF4-FFF2-40B4-BE49-F238E27FC236}">
                <a16:creationId xmlns:a16="http://schemas.microsoft.com/office/drawing/2014/main" id="{266F70B6-A5D2-4D48-A2DE-3759E21F14B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JO" sz="2800" dirty="0"/>
              <a:t>ج .</a:t>
            </a:r>
            <a:r>
              <a:rPr lang="ar" sz="2800" dirty="0"/>
              <a:t> ١</a:t>
            </a:r>
            <a:r>
              <a:rPr lang="ar-JO" sz="2800" dirty="0"/>
              <a:t>.</a:t>
            </a:r>
            <a:r>
              <a:rPr lang="ar" sz="2800" dirty="0"/>
              <a:t>١ - </a:t>
            </a:r>
            <a:r>
              <a:rPr lang="ar-JO" sz="2800" dirty="0"/>
              <a:t>ال</a:t>
            </a:r>
            <a:r>
              <a:rPr lang="ar" sz="2800" dirty="0"/>
              <a:t>كربون </a:t>
            </a:r>
            <a:r>
              <a:rPr lang="ar-JO" sz="2800" dirty="0"/>
              <a:t>الكامن</a:t>
            </a:r>
            <a:endParaRPr lang="it-IT" sz="28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83A4E52C-4257-174F-A87B-4FF6B39784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01775" y="10191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642391" y="1148262"/>
            <a:ext cx="1403857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ar" sz="2400" b="1" i="1" dirty="0">
                <a:cs typeface="Calibri" panose="020F0502020204030204" pitchFamily="34" charset="0"/>
              </a:rPr>
              <a:t>الخطوات 1-3</a:t>
            </a:r>
            <a:endParaRPr lang="el-GR" sz="2400" dirty="0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1142A437-3B1B-D14A-96F4-A3597E4606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3751503"/>
              </p:ext>
            </p:extLst>
          </p:nvPr>
        </p:nvGraphicFramePr>
        <p:xfrm>
          <a:off x="1119810" y="1261261"/>
          <a:ext cx="6140784" cy="4104316"/>
        </p:xfrm>
        <a:graphic>
          <a:graphicData uri="http://schemas.openxmlformats.org/drawingml/2006/table">
            <a:tbl>
              <a:tblPr/>
              <a:tblGrid>
                <a:gridCol w="1535196">
                  <a:extLst>
                    <a:ext uri="{9D8B030D-6E8A-4147-A177-3AD203B41FA5}">
                      <a16:colId xmlns:a16="http://schemas.microsoft.com/office/drawing/2014/main" val="1327168404"/>
                    </a:ext>
                  </a:extLst>
                </a:gridCol>
                <a:gridCol w="1535196">
                  <a:extLst>
                    <a:ext uri="{9D8B030D-6E8A-4147-A177-3AD203B41FA5}">
                      <a16:colId xmlns:a16="http://schemas.microsoft.com/office/drawing/2014/main" val="1428853597"/>
                    </a:ext>
                  </a:extLst>
                </a:gridCol>
                <a:gridCol w="1535196">
                  <a:extLst>
                    <a:ext uri="{9D8B030D-6E8A-4147-A177-3AD203B41FA5}">
                      <a16:colId xmlns:a16="http://schemas.microsoft.com/office/drawing/2014/main" val="2169601708"/>
                    </a:ext>
                  </a:extLst>
                </a:gridCol>
                <a:gridCol w="1535196">
                  <a:extLst>
                    <a:ext uri="{9D8B030D-6E8A-4147-A177-3AD203B41FA5}">
                      <a16:colId xmlns:a16="http://schemas.microsoft.com/office/drawing/2014/main" val="2872432096"/>
                    </a:ext>
                  </a:extLst>
                </a:gridCol>
              </a:tblGrid>
              <a:tr h="968026">
                <a:tc>
                  <a:txBody>
                    <a:bodyPr/>
                    <a:lstStyle/>
                    <a:p>
                      <a:pPr algn="r" rtl="1" fontAlgn="t"/>
                      <a:r>
                        <a:rPr lang="ar" sz="1300" b="1" dirty="0">
                          <a:solidFill>
                            <a:srgbClr val="4D4D4D"/>
                          </a:solidFill>
                          <a:effectLst/>
                        </a:rPr>
                        <a:t>نوع المادة</a:t>
                      </a:r>
                      <a:endParaRPr lang="en-US" sz="1300" dirty="0">
                        <a:solidFill>
                          <a:srgbClr val="4D4D4D"/>
                        </a:solidFill>
                        <a:effectLst/>
                      </a:endParaRPr>
                    </a:p>
                  </a:txBody>
                  <a:tcPr marL="71074" marR="85289" marT="85289" marB="6396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t"/>
                      <a:r>
                        <a:rPr lang="ar" sz="1300" b="1" dirty="0">
                          <a:solidFill>
                            <a:srgbClr val="4D4D4D"/>
                          </a:solidFill>
                          <a:effectLst/>
                        </a:rPr>
                        <a:t>الوزن التقريبي (كجم)</a:t>
                      </a:r>
                      <a:endParaRPr lang="en-US" sz="1300" b="1" dirty="0">
                        <a:solidFill>
                          <a:srgbClr val="4D4D4D"/>
                        </a:solidFill>
                        <a:effectLst/>
                      </a:endParaRPr>
                    </a:p>
                    <a:p>
                      <a:pPr algn="r" rtl="1" fontAlgn="t"/>
                      <a:r>
                        <a:rPr lang="ar" sz="1300" b="1" dirty="0">
                          <a:solidFill>
                            <a:srgbClr val="4D4D4D"/>
                          </a:solidFill>
                          <a:effectLst/>
                        </a:rPr>
                        <a:t>من BOQ</a:t>
                      </a:r>
                      <a:endParaRPr lang="en-US" sz="1300" dirty="0">
                        <a:solidFill>
                          <a:srgbClr val="4D4D4D"/>
                        </a:solidFill>
                        <a:effectLst/>
                      </a:endParaRPr>
                    </a:p>
                  </a:txBody>
                  <a:tcPr marL="71074" marR="85289" marT="85289" marB="6396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t"/>
                      <a:r>
                        <a:rPr lang="ar" sz="1300" b="1" dirty="0">
                          <a:solidFill>
                            <a:srgbClr val="4D4D4D"/>
                          </a:solidFill>
                          <a:effectLst/>
                        </a:rPr>
                        <a:t>كربون </a:t>
                      </a:r>
                      <a:r>
                        <a:rPr lang="ar-JO" sz="1300" b="1">
                          <a:solidFill>
                            <a:srgbClr val="4D4D4D"/>
                          </a:solidFill>
                          <a:effectLst/>
                        </a:rPr>
                        <a:t>كامن</a:t>
                      </a:r>
                      <a:r>
                        <a:rPr lang="ar" sz="1300" b="1">
                          <a:solidFill>
                            <a:srgbClr val="4D4D4D"/>
                          </a:solidFill>
                          <a:effectLst/>
                        </a:rPr>
                        <a:t> </a:t>
                      </a:r>
                      <a:br>
                        <a:rPr lang="en-US" sz="1300" b="1" dirty="0">
                          <a:solidFill>
                            <a:srgbClr val="4D4D4D"/>
                          </a:solidFill>
                          <a:effectLst/>
                        </a:rPr>
                      </a:br>
                      <a:r>
                        <a:rPr lang="ar" sz="1300" b="1" dirty="0">
                          <a:solidFill>
                            <a:srgbClr val="4D4D4D"/>
                          </a:solidFill>
                          <a:effectLst/>
                        </a:rPr>
                        <a:t>الشدة ( </a:t>
                      </a:r>
                      <a:r>
                        <a:rPr lang="ar" sz="1300" b="1" kern="1200" dirty="0">
                          <a:solidFill>
                            <a:srgbClr val="4D4D4D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kgCO </a:t>
                      </a:r>
                      <a:r>
                        <a:rPr lang="ar" sz="1300" b="1" kern="1200" baseline="-25000" dirty="0">
                          <a:solidFill>
                            <a:srgbClr val="4D4D4D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 </a:t>
                      </a:r>
                      <a:r>
                        <a:rPr lang="ar" sz="1300" b="1" kern="1200" dirty="0">
                          <a:solidFill>
                            <a:srgbClr val="4D4D4D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eq </a:t>
                      </a:r>
                      <a:r>
                        <a:rPr lang="ar" sz="1300" b="1" dirty="0">
                          <a:solidFill>
                            <a:srgbClr val="4D4D4D"/>
                          </a:solidFill>
                          <a:effectLst/>
                        </a:rPr>
                        <a:t>/ kg) </a:t>
                      </a:r>
                      <a:br>
                        <a:rPr lang="en-US" sz="1300" b="1" dirty="0">
                          <a:solidFill>
                            <a:srgbClr val="4D4D4D"/>
                          </a:solidFill>
                          <a:effectLst/>
                        </a:rPr>
                      </a:br>
                      <a:r>
                        <a:rPr lang="ar" sz="1300" b="1" dirty="0">
                          <a:solidFill>
                            <a:srgbClr val="4D4D4D"/>
                          </a:solidFill>
                          <a:effectLst/>
                        </a:rPr>
                        <a:t>من BOM</a:t>
                      </a:r>
                      <a:endParaRPr lang="en-US" sz="1300" dirty="0">
                        <a:solidFill>
                          <a:srgbClr val="4D4D4D"/>
                        </a:solidFill>
                        <a:effectLst/>
                      </a:endParaRPr>
                    </a:p>
                  </a:txBody>
                  <a:tcPr marL="71074" marR="85289" marT="85289" marB="6396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t"/>
                      <a:r>
                        <a:rPr lang="ar" sz="1300" b="1" dirty="0">
                          <a:solidFill>
                            <a:srgbClr val="4D4D4D"/>
                          </a:solidFill>
                          <a:effectLst/>
                        </a:rPr>
                        <a:t>كربون </a:t>
                      </a:r>
                      <a:r>
                        <a:rPr lang="ar-JO" sz="1300" b="1" dirty="0">
                          <a:solidFill>
                            <a:srgbClr val="4D4D4D"/>
                          </a:solidFill>
                          <a:effectLst/>
                        </a:rPr>
                        <a:t>كامن</a:t>
                      </a:r>
                      <a:r>
                        <a:rPr lang="ar" sz="1300" b="1" dirty="0">
                          <a:solidFill>
                            <a:srgbClr val="4D4D4D"/>
                          </a:solidFill>
                          <a:effectLst/>
                        </a:rPr>
                        <a:t> ( </a:t>
                      </a:r>
                      <a:r>
                        <a:rPr lang="ar" sz="1300" b="1" kern="1200" dirty="0">
                          <a:solidFill>
                            <a:srgbClr val="4D4D4D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كلغ من مكافئ </a:t>
                      </a:r>
                      <a:r>
                        <a:rPr lang="ar" sz="1300" b="1" kern="1200" baseline="-25000" dirty="0">
                          <a:solidFill>
                            <a:srgbClr val="4D4D4D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ثاني </a:t>
                      </a:r>
                      <a:r>
                        <a:rPr lang="ar" sz="1300" b="1" kern="1200" dirty="0">
                          <a:solidFill>
                            <a:srgbClr val="4D4D4D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أكسيد الكربون </a:t>
                      </a:r>
                      <a:r>
                        <a:rPr lang="ar" sz="1300" b="1" dirty="0">
                          <a:solidFill>
                            <a:srgbClr val="4D4D4D"/>
                          </a:solidFill>
                          <a:effectLst/>
                        </a:rPr>
                        <a:t>)</a:t>
                      </a:r>
                      <a:endParaRPr lang="en-US" sz="1300" dirty="0">
                        <a:solidFill>
                          <a:srgbClr val="4D4D4D"/>
                        </a:solidFill>
                        <a:effectLst/>
                      </a:endParaRPr>
                    </a:p>
                  </a:txBody>
                  <a:tcPr marL="71074" marR="85289" marT="85289" marB="6396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4431746"/>
                  </a:ext>
                </a:extLst>
              </a:tr>
              <a:tr h="353948">
                <a:tc gridSpan="4">
                  <a:txBody>
                    <a:bodyPr/>
                    <a:lstStyle/>
                    <a:p>
                      <a:pPr algn="r" rtl="1" fontAlgn="t"/>
                      <a:r>
                        <a:rPr lang="ar" sz="1300" b="1" dirty="0">
                          <a:solidFill>
                            <a:srgbClr val="4D4D4D"/>
                          </a:solidFill>
                          <a:effectLst/>
                        </a:rPr>
                        <a:t>النوافذ والزجاج</a:t>
                      </a:r>
                      <a:endParaRPr lang="en-US" sz="1300" dirty="0">
                        <a:solidFill>
                          <a:srgbClr val="4D4D4D"/>
                        </a:solidFill>
                        <a:effectLst/>
                      </a:endParaRPr>
                    </a:p>
                  </a:txBody>
                  <a:tcPr marL="95250" marR="114300" marT="114300" marB="857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2536394"/>
                  </a:ext>
                </a:extLst>
              </a:tr>
              <a:tr h="792000">
                <a:tc>
                  <a:txBody>
                    <a:bodyPr/>
                    <a:lstStyle/>
                    <a:p>
                      <a:pPr algn="r" rtl="1" fontAlgn="t"/>
                      <a:r>
                        <a:rPr lang="ar" sz="1300" dirty="0" err="1">
                          <a:solidFill>
                            <a:srgbClr val="4D4D4D"/>
                          </a:solidFill>
                          <a:effectLst/>
                        </a:rPr>
                        <a:t>الألمنيوم </a:t>
                      </a:r>
                      <a:r>
                        <a:rPr lang="ar" sz="1300" dirty="0">
                          <a:solidFill>
                            <a:srgbClr val="4D4D4D"/>
                          </a:solidFill>
                          <a:effectLst/>
                        </a:rPr>
                        <a:t>- مطلية بالمصنع</a:t>
                      </a:r>
                    </a:p>
                  </a:txBody>
                  <a:tcPr marL="95250" marR="114300" marT="114300" marB="857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t"/>
                      <a:r>
                        <a:rPr lang="ar" sz="1300" strike="noStrike" baseline="0" dirty="0">
                          <a:solidFill>
                            <a:schemeClr val="tx1"/>
                          </a:solidFill>
                          <a:effectLst/>
                        </a:rPr>
                        <a:t>296</a:t>
                      </a:r>
                      <a:endParaRPr lang="en-US" sz="1300" strike="noStrike" baseline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95250" marR="114300" marT="114300" marB="857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t"/>
                      <a:r>
                        <a:rPr lang="ar" sz="1300" dirty="0">
                          <a:solidFill>
                            <a:schemeClr val="tx1"/>
                          </a:solidFill>
                          <a:effectLst/>
                        </a:rPr>
                        <a:t>9.16</a:t>
                      </a:r>
                      <a:endParaRPr lang="en-US" sz="13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95250" marR="114300" marT="114300" marB="857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t"/>
                      <a:endParaRPr lang="en-US" sz="13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95250" marR="114300" marT="114300" marB="857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9503513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pPr algn="r" rtl="1" fontAlgn="t"/>
                      <a:r>
                        <a:rPr lang="ar" sz="1300" dirty="0">
                          <a:solidFill>
                            <a:srgbClr val="4D4D4D"/>
                          </a:solidFill>
                          <a:effectLst/>
                        </a:rPr>
                        <a:t>زجاج مصقول</a:t>
                      </a:r>
                    </a:p>
                  </a:txBody>
                  <a:tcPr marL="95250" marR="114300" marT="114300" marB="857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t"/>
                      <a:r>
                        <a:rPr lang="ar" sz="1300" dirty="0">
                          <a:solidFill>
                            <a:srgbClr val="4D4D4D"/>
                          </a:solidFill>
                          <a:effectLst/>
                        </a:rPr>
                        <a:t>462</a:t>
                      </a:r>
                      <a:endParaRPr lang="en-US" sz="13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95250" marR="114300" marT="114300" marB="857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t"/>
                      <a:r>
                        <a:rPr lang="ar" sz="1300" dirty="0">
                          <a:solidFill>
                            <a:schemeClr val="tx1"/>
                          </a:solidFill>
                          <a:effectLst/>
                        </a:rPr>
                        <a:t>0.91</a:t>
                      </a:r>
                      <a:endParaRPr lang="en-US" sz="13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95250" marR="114300" marT="114300" marB="857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t"/>
                      <a:endParaRPr lang="en-US" sz="13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95250" marR="114300" marT="114300" marB="857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51006424"/>
                  </a:ext>
                </a:extLst>
              </a:tr>
              <a:tr h="360000">
                <a:tc gridSpan="4">
                  <a:txBody>
                    <a:bodyPr/>
                    <a:lstStyle/>
                    <a:p>
                      <a:pPr algn="r" rtl="1" fontAlgn="t"/>
                      <a:r>
                        <a:rPr lang="ar" sz="1300" b="1" dirty="0">
                          <a:solidFill>
                            <a:schemeClr val="tx1"/>
                          </a:solidFill>
                          <a:effectLst/>
                        </a:rPr>
                        <a:t>الكسوة الجدار</a:t>
                      </a:r>
                      <a:endParaRPr lang="en-US" sz="13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95250" marR="114300" marT="114300" marB="857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54820213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r" rtl="1" fontAlgn="t"/>
                      <a:r>
                        <a:rPr lang="ar" sz="1300" dirty="0">
                          <a:solidFill>
                            <a:schemeClr val="tx1"/>
                          </a:solidFill>
                          <a:effectLst/>
                        </a:rPr>
                        <a:t>القشرة الحجرية</a:t>
                      </a:r>
                    </a:p>
                  </a:txBody>
                  <a:tcPr marL="95250" marR="114300" marT="114300" marB="857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t"/>
                      <a:r>
                        <a:rPr lang="ar" sz="1300" dirty="0">
                          <a:solidFill>
                            <a:srgbClr val="4D4D4D"/>
                          </a:solidFill>
                          <a:effectLst/>
                        </a:rPr>
                        <a:t>14133</a:t>
                      </a:r>
                    </a:p>
                  </a:txBody>
                  <a:tcPr marL="95250" marR="114300" marT="114300" marB="857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t"/>
                      <a:r>
                        <a:rPr lang="ar" sz="1300" dirty="0">
                          <a:solidFill>
                            <a:schemeClr val="tx1"/>
                          </a:solidFill>
                          <a:effectLst/>
                        </a:rPr>
                        <a:t>0.21</a:t>
                      </a:r>
                      <a:endParaRPr lang="en-US" sz="13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95250" marR="114300" marT="114300" marB="857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t"/>
                      <a:endParaRPr lang="en-US" sz="13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95250" marR="114300" marT="114300" marB="857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44718336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pPr algn="r" rtl="1" fontAlgn="t"/>
                      <a:r>
                        <a:rPr lang="ar" sz="1300" dirty="0">
                          <a:solidFill>
                            <a:schemeClr val="tx1"/>
                          </a:solidFill>
                          <a:effectLst/>
                        </a:rPr>
                        <a:t>ورقة </a:t>
                      </a:r>
                      <a:r>
                        <a:rPr lang="ar" sz="1300" dirty="0" err="1">
                          <a:solidFill>
                            <a:schemeClr val="tx1"/>
                          </a:solidFill>
                          <a:effectLst/>
                        </a:rPr>
                        <a:t>الألياف الأسمنت</a:t>
                      </a:r>
                    </a:p>
                  </a:txBody>
                  <a:tcPr marL="95250" marR="114300" marT="114300" marB="857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t"/>
                      <a:r>
                        <a:rPr lang="ar" sz="1300" dirty="0">
                          <a:solidFill>
                            <a:srgbClr val="4D4D4D"/>
                          </a:solidFill>
                          <a:effectLst/>
                        </a:rPr>
                        <a:t>3،015</a:t>
                      </a:r>
                    </a:p>
                  </a:txBody>
                  <a:tcPr marL="95250" marR="114300" marT="114300" marB="857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t"/>
                      <a:r>
                        <a:rPr lang="ar" sz="1300" dirty="0">
                          <a:solidFill>
                            <a:schemeClr val="tx1"/>
                          </a:solidFill>
                          <a:effectLst/>
                        </a:rPr>
                        <a:t>0.554</a:t>
                      </a:r>
                      <a:endParaRPr lang="en-US" sz="13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95250" marR="114300" marT="114300" marB="857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t"/>
                      <a:endParaRPr lang="en-US" sz="13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95250" marR="114300" marT="114300" marB="857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404846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801969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1121664"/>
            <a:ext cx="8583168" cy="4630649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خلفية</a:t>
            </a:r>
            <a:endParaRPr lang="en-US" sz="2400" b="1" u="sng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r" rtl="1">
              <a:buNone/>
            </a:pPr>
            <a:endParaRPr lang="en-US" sz="1400" b="1" u="sng" dirty="0">
              <a:latin typeface="Calibri" panose="020F0502020204030204" pitchFamily="34" charset="0"/>
            </a:endParaRPr>
          </a:p>
          <a:p>
            <a:pPr marL="0" indent="0" algn="just" rtl="1">
              <a:buNone/>
            </a:pPr>
            <a:r>
              <a:rPr lang="ar" sz="2400" dirty="0"/>
              <a:t>ا</a:t>
            </a:r>
            <a:r>
              <a:rPr lang="ar-JO" sz="2400" dirty="0"/>
              <a:t>لكربون الكامن</a:t>
            </a:r>
            <a:r>
              <a:rPr lang="ar" sz="2400" dirty="0"/>
              <a:t> هو مقدار انبعاثات غازات الدفيئة (GHG) التي تتولد عن جميع العمليات المرتبطة بإنتاج مواد البناء ، من الحصول على المواد الخام إلى تصنيع وتجميع مواد البناء عند بوابة المصنع (من المهد إلى ال</a:t>
            </a:r>
            <a:r>
              <a:rPr lang="ar-JO" sz="2400" dirty="0"/>
              <a:t>لحد</a:t>
            </a:r>
            <a:r>
              <a:rPr lang="ar" sz="2400" dirty="0"/>
              <a:t>) ).</a:t>
            </a:r>
          </a:p>
          <a:p>
            <a:pPr marL="0" indent="0" algn="just" rtl="1">
              <a:buNone/>
            </a:pPr>
            <a:endParaRPr lang="en-US" sz="2400" dirty="0"/>
          </a:p>
          <a:p>
            <a:pPr marL="0" indent="0" algn="just" rtl="1">
              <a:buNone/>
            </a:pPr>
            <a:endParaRPr lang="en-US" sz="2400" dirty="0"/>
          </a:p>
          <a:p>
            <a:pPr marL="0" indent="0" algn="r" rtl="1">
              <a:buNone/>
            </a:pPr>
            <a:endParaRPr lang="it-IT" sz="24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1775"/>
            <a:ext cx="2133600" cy="276225"/>
          </a:xfrm>
        </p:spPr>
        <p:txBody>
          <a:bodyPr/>
          <a:lstStyle/>
          <a:p>
            <a:fld id="{243FB592-B9A9-49AA-A86F-4031F7B97808}" type="slidenum">
              <a:rPr lang="en-US" smtClean="0"/>
              <a:t>3</a:t>
            </a:fld>
            <a:endParaRPr lang="en-US"/>
          </a:p>
        </p:txBody>
      </p:sp>
      <p:sp>
        <p:nvSpPr>
          <p:cNvPr id="8" name="Titolo 1">
            <a:extLst>
              <a:ext uri="{FF2B5EF4-FFF2-40B4-BE49-F238E27FC236}">
                <a16:creationId xmlns:a16="http://schemas.microsoft.com/office/drawing/2014/main" id="{4BC1E9DC-1E04-483C-8788-77DF9C76ADFD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6997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JO" sz="2800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ج .</a:t>
            </a:r>
            <a:r>
              <a:rPr lang="ar" sz="2800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 ١</a:t>
            </a:r>
            <a:r>
              <a:rPr lang="ar-JO" sz="2800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.</a:t>
            </a:r>
            <a:r>
              <a:rPr lang="ar" sz="2800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١ - </a:t>
            </a:r>
            <a:r>
              <a:rPr lang="ar-JO" sz="2800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ال</a:t>
            </a:r>
            <a:r>
              <a:rPr lang="ar" sz="2800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كربون </a:t>
            </a:r>
            <a:r>
              <a:rPr lang="ar-JO" sz="2800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الكامن</a:t>
            </a:r>
            <a:endParaRPr lang="it-IT" sz="2800" b="1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27680" y="3856406"/>
            <a:ext cx="1581150" cy="1590675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268223" y="4147826"/>
            <a:ext cx="625945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/>
            <a:r>
              <a:rPr lang="ar" sz="2400" dirty="0"/>
              <a:t>الكربون ا</a:t>
            </a:r>
            <a:r>
              <a:rPr lang="ar-JO" sz="2400" dirty="0"/>
              <a:t>لكامن</a:t>
            </a:r>
            <a:r>
              <a:rPr lang="ar" sz="2400" dirty="0"/>
              <a:t> هو البصمة الكربونية للمبنى قبل أن يبدأ التشغيل</a:t>
            </a:r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15511906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1121664"/>
            <a:ext cx="8583168" cy="4970791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ar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خلفية</a:t>
            </a:r>
            <a:endParaRPr lang="en-US" sz="2400" b="1" u="sng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GB" sz="1400" dirty="0"/>
          </a:p>
          <a:p>
            <a:pPr marL="0" indent="0">
              <a:buNone/>
            </a:pPr>
            <a:r>
              <a:rPr lang="ar" sz="2400" dirty="0"/>
              <a:t>معظم تأثيرات دورة الحياة (أكثر من 90٪) إلى انبعاثات المهد إلى البوابة وانبعاثات ثاني أكسيد </a:t>
            </a:r>
            <a:r>
              <a:rPr lang="ar" sz="2400" baseline="-25000" dirty="0"/>
              <a:t>الكربون </a:t>
            </a:r>
            <a:r>
              <a:rPr lang="ar" sz="2400" dirty="0"/>
              <a:t>.</a:t>
            </a:r>
            <a:endParaRPr lang="en-GB" sz="2400" dirty="0"/>
          </a:p>
          <a:p>
            <a:pPr marL="0" indent="0">
              <a:buNone/>
            </a:pPr>
            <a:endParaRPr lang="en-GB" sz="1500" dirty="0"/>
          </a:p>
          <a:p>
            <a:pPr marL="0" indent="0">
              <a:buNone/>
            </a:pPr>
            <a:r>
              <a:rPr lang="ar" sz="2400" dirty="0"/>
              <a:t>النقل إلى موقع المبنى حوالي 7 ٪ أكثر ، بينما ستتم إضافة بعض المبالغ المتكررة أيضًا أثناء الصيانة واستبدال بعض العناصر ، حسب الحاجة.</a:t>
            </a:r>
            <a:endParaRPr lang="en-GB" sz="2400" dirty="0"/>
          </a:p>
          <a:p>
            <a:pPr marL="0" indent="0">
              <a:buNone/>
            </a:pPr>
            <a:endParaRPr lang="en-GB" sz="1500" dirty="0"/>
          </a:p>
          <a:p>
            <a:pPr marL="0" indent="0">
              <a:buNone/>
            </a:pPr>
            <a:r>
              <a:rPr lang="ar" sz="2400" dirty="0"/>
              <a:t>الهدم النهائي في نهاية عمر المبنى حوالي 1٪ من تأثيرات دورة الحياة ، اعتمادًا على إدارة النفايات .</a:t>
            </a:r>
          </a:p>
          <a:p>
            <a:pPr marL="0" indent="0">
              <a:buNone/>
            </a:pPr>
            <a:endParaRPr lang="en-US" sz="2600" dirty="0"/>
          </a:p>
          <a:p>
            <a:pPr marL="0" indent="0">
              <a:buNone/>
            </a:pPr>
            <a:endParaRPr lang="en-GB" sz="2600" dirty="0"/>
          </a:p>
          <a:p>
            <a:pPr marL="0" indent="0">
              <a:buNone/>
            </a:pPr>
            <a:endParaRPr lang="it-IT" sz="24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1775"/>
            <a:ext cx="2133600" cy="276225"/>
          </a:xfrm>
        </p:spPr>
        <p:txBody>
          <a:bodyPr/>
          <a:lstStyle/>
          <a:p>
            <a:fld id="{243FB592-B9A9-49AA-A86F-4031F7B97808}" type="slidenum">
              <a:rPr lang="en-US" smtClean="0"/>
              <a:t>4</a:t>
            </a:fld>
            <a:endParaRPr lang="en-US"/>
          </a:p>
        </p:txBody>
      </p:sp>
      <p:sp>
        <p:nvSpPr>
          <p:cNvPr id="8" name="Titolo 1">
            <a:extLst>
              <a:ext uri="{FF2B5EF4-FFF2-40B4-BE49-F238E27FC236}">
                <a16:creationId xmlns:a16="http://schemas.microsoft.com/office/drawing/2014/main" id="{4BC1E9DC-1E04-483C-8788-77DF9C76ADFD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6997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JO" sz="2800" dirty="0"/>
              <a:t>ج .</a:t>
            </a:r>
            <a:r>
              <a:rPr lang="ar" sz="2800" dirty="0"/>
              <a:t> ١</a:t>
            </a:r>
            <a:r>
              <a:rPr lang="ar-JO" sz="2800" dirty="0"/>
              <a:t>.</a:t>
            </a:r>
            <a:r>
              <a:rPr lang="ar" sz="2800" dirty="0"/>
              <a:t>١ - </a:t>
            </a:r>
            <a:r>
              <a:rPr lang="ar-JO" sz="2800" dirty="0"/>
              <a:t>ال</a:t>
            </a:r>
            <a:r>
              <a:rPr lang="ar" sz="2800" dirty="0"/>
              <a:t>كربون </a:t>
            </a:r>
            <a:r>
              <a:rPr lang="ar-JO" sz="2800" dirty="0"/>
              <a:t>الكامن</a:t>
            </a:r>
            <a:endParaRPr lang="it-IT" sz="28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717238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1121664"/>
            <a:ext cx="8583168" cy="5023955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0" indent="0" algn="ctr" rtl="1">
              <a:buNone/>
            </a:pPr>
            <a:r>
              <a:rPr lang="ar" sz="2800" b="1" u="sng" dirty="0">
                <a:latin typeface="Calibri" panose="020F0502020204030204" pitchFamily="34" charset="0"/>
                <a:cs typeface="Calibri" panose="020F0502020204030204" pitchFamily="34" charset="0"/>
              </a:rPr>
              <a:t>خلفية</a:t>
            </a:r>
          </a:p>
          <a:p>
            <a:pPr marL="0" indent="0" algn="r" rtl="1">
              <a:buNone/>
            </a:pPr>
            <a:endParaRPr lang="en-US" sz="1400" b="1" u="sng" dirty="0">
              <a:latin typeface="Calibri" panose="020F0502020204030204" pitchFamily="34" charset="0"/>
            </a:endParaRPr>
          </a:p>
          <a:p>
            <a:pPr marL="0" indent="0" algn="just" rtl="1">
              <a:buNone/>
            </a:pPr>
            <a:r>
              <a:rPr lang="ar" sz="2600" dirty="0"/>
              <a:t>المقياس المستخدم للكربون ال</a:t>
            </a:r>
            <a:r>
              <a:rPr lang="ar-JO" sz="2600" dirty="0"/>
              <a:t>كامن</a:t>
            </a:r>
            <a:r>
              <a:rPr lang="ar" sz="2600" dirty="0"/>
              <a:t> هو إمكانات الاحترار العالمي (GWP) المقدرة بالكيلوغرام من مكافئ </a:t>
            </a:r>
            <a:r>
              <a:rPr lang="ar" sz="2600" baseline="-25000" dirty="0"/>
              <a:t>ثاني </a:t>
            </a:r>
            <a:r>
              <a:rPr lang="ar" sz="2600" dirty="0"/>
              <a:t>أكسيد الكربون (كجم من مكافئ ثاني أكسيد الكربون) ثم تم ضبطها لكل وحدة مساحة أرضية (كجم من مكافئ </a:t>
            </a:r>
            <a:r>
              <a:rPr lang="ar" sz="2600" baseline="-25000" dirty="0"/>
              <a:t>ثاني أكسيد الكربون </a:t>
            </a:r>
            <a:r>
              <a:rPr lang="ar" sz="2600" dirty="0"/>
              <a:t>/ م </a:t>
            </a:r>
            <a:r>
              <a:rPr lang="ar" sz="2600" baseline="30000" dirty="0"/>
              <a:t>2 </a:t>
            </a:r>
            <a:r>
              <a:rPr lang="ar" sz="2600" dirty="0"/>
              <a:t>).</a:t>
            </a:r>
            <a:endParaRPr lang="en-GB" sz="2600" dirty="0"/>
          </a:p>
          <a:p>
            <a:pPr marL="0" indent="0" algn="just" rtl="1">
              <a:buNone/>
            </a:pPr>
            <a:endParaRPr lang="en-GB" sz="1400" dirty="0"/>
          </a:p>
          <a:p>
            <a:pPr marL="0" indent="0" algn="just" rtl="1">
              <a:buNone/>
            </a:pPr>
            <a:r>
              <a:rPr lang="ar" sz="2600" dirty="0"/>
              <a:t>الكتلة "المكافئة" ( </a:t>
            </a:r>
            <a:r>
              <a:rPr lang="ar" sz="2600" dirty="0" err="1"/>
              <a:t>المكافئة </a:t>
            </a:r>
            <a:r>
              <a:rPr lang="ar" sz="2600" dirty="0"/>
              <a:t>) لثاني أكسيد الكربون </a:t>
            </a:r>
            <a:r>
              <a:rPr lang="ar" sz="2600" baseline="-25000" dirty="0"/>
              <a:t>للتعبير </a:t>
            </a:r>
            <a:r>
              <a:rPr lang="ar" sz="2600" dirty="0"/>
              <a:t>عن التأثيرات المكافئة لجميع غازات الدفيئة ، بما في ذلك المساهم الرئيسي في انبعاثات </a:t>
            </a:r>
            <a:endParaRPr lang="en-GB" sz="2600" dirty="0"/>
          </a:p>
          <a:p>
            <a:pPr algn="just" rtl="1"/>
            <a:r>
              <a:rPr lang="ar" sz="2600" dirty="0"/>
              <a:t>ثاني</a:t>
            </a:r>
            <a:r>
              <a:rPr lang="ar" sz="2600" baseline="-25000" dirty="0"/>
              <a:t> </a:t>
            </a:r>
            <a:r>
              <a:rPr lang="ar" sz="2600" dirty="0"/>
              <a:t>أكسيد الكربون = 1 ( تعريف ب ص)</a:t>
            </a:r>
            <a:endParaRPr lang="en-GB" sz="2600" dirty="0"/>
          </a:p>
          <a:p>
            <a:pPr lvl="0" algn="r" rtl="1"/>
            <a:r>
              <a:rPr lang="ar" sz="2600" dirty="0"/>
              <a:t>القدرة على إحداث الاحترار العالمي للميثان CH </a:t>
            </a:r>
            <a:r>
              <a:rPr lang="ar" sz="2600" baseline="-25000" dirty="0"/>
              <a:t>4 </a:t>
            </a:r>
            <a:r>
              <a:rPr lang="ar" sz="2600" dirty="0"/>
              <a:t>= 25 (قدرة الاحترار العالمي على مدى 100 سنة هي 25 ضعف ثاني أكسيد </a:t>
            </a:r>
            <a:r>
              <a:rPr lang="ar" sz="2600" baseline="-25000" dirty="0"/>
              <a:t>الكربون </a:t>
            </a:r>
            <a:r>
              <a:rPr lang="ar" sz="2600" dirty="0"/>
              <a:t>)</a:t>
            </a:r>
            <a:endParaRPr lang="en-GB" sz="2600" dirty="0"/>
          </a:p>
          <a:p>
            <a:pPr algn="r" rtl="1"/>
            <a:r>
              <a:rPr lang="ar" sz="2600" dirty="0"/>
              <a:t>القدرة على الاحترار العالمي لأكسيد النيتروز N </a:t>
            </a:r>
            <a:r>
              <a:rPr lang="ar" sz="2600" baseline="-25000" dirty="0"/>
              <a:t>2 </a:t>
            </a:r>
            <a:r>
              <a:rPr lang="ar" sz="2600" dirty="0"/>
              <a:t>O = 298 (GWP على مدى 100 سنة هو 298 ضعف ثاني أكسيد </a:t>
            </a:r>
            <a:r>
              <a:rPr lang="ar" sz="2600" baseline="-25000" dirty="0"/>
              <a:t>الكربون </a:t>
            </a:r>
            <a:r>
              <a:rPr lang="ar" sz="2600" dirty="0"/>
              <a:t>)</a:t>
            </a:r>
            <a:endParaRPr lang="en-GB" sz="26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1775"/>
            <a:ext cx="2133600" cy="276225"/>
          </a:xfrm>
        </p:spPr>
        <p:txBody>
          <a:bodyPr/>
          <a:lstStyle/>
          <a:p>
            <a:fld id="{243FB592-B9A9-49AA-A86F-4031F7B97808}" type="slidenum">
              <a:rPr lang="en-US" smtClean="0"/>
              <a:t>5</a:t>
            </a:fld>
            <a:endParaRPr lang="en-US"/>
          </a:p>
        </p:txBody>
      </p:sp>
      <p:sp>
        <p:nvSpPr>
          <p:cNvPr id="8" name="Titolo 1">
            <a:extLst>
              <a:ext uri="{FF2B5EF4-FFF2-40B4-BE49-F238E27FC236}">
                <a16:creationId xmlns:a16="http://schemas.microsoft.com/office/drawing/2014/main" id="{4BC1E9DC-1E04-483C-8788-77DF9C76ADFD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6997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JO" sz="2800" dirty="0"/>
              <a:t>ج .</a:t>
            </a:r>
            <a:r>
              <a:rPr lang="ar" sz="2800" dirty="0"/>
              <a:t> ١</a:t>
            </a:r>
            <a:r>
              <a:rPr lang="ar-JO" sz="2800" dirty="0"/>
              <a:t>.</a:t>
            </a:r>
            <a:r>
              <a:rPr lang="ar" sz="2800" dirty="0"/>
              <a:t>١ - </a:t>
            </a:r>
            <a:r>
              <a:rPr lang="ar-JO" sz="2800" dirty="0"/>
              <a:t>ال</a:t>
            </a:r>
            <a:r>
              <a:rPr lang="ar" sz="2800" dirty="0"/>
              <a:t>كربون </a:t>
            </a:r>
            <a:r>
              <a:rPr lang="ar-JO" sz="2800" dirty="0"/>
              <a:t>الكامن</a:t>
            </a:r>
            <a:endParaRPr lang="it-IT" sz="28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666815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7200" y="1036320"/>
            <a:ext cx="8229600" cy="508984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ar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مؤشر</a:t>
            </a:r>
            <a:r>
              <a:rPr lang="ar" sz="24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0" indent="0">
              <a:buNone/>
            </a:pPr>
            <a:endParaRPr lang="it-IT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it-IT" sz="10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1775"/>
            <a:ext cx="2133600" cy="276225"/>
          </a:xfrm>
        </p:spPr>
        <p:txBody>
          <a:bodyPr/>
          <a:lstStyle/>
          <a:p>
            <a:fld id="{243FB592-B9A9-49AA-A86F-4031F7B97808}" type="slidenum">
              <a:rPr lang="en-US" smtClean="0"/>
              <a:t>6</a:t>
            </a:fld>
            <a:endParaRPr lang="en-US"/>
          </a:p>
        </p:txBody>
      </p:sp>
      <p:graphicFrame>
        <p:nvGraphicFramePr>
          <p:cNvPr id="10" name="Tabella 9">
            <a:extLst>
              <a:ext uri="{FF2B5EF4-FFF2-40B4-BE49-F238E27FC236}">
                <a16:creationId xmlns:a16="http://schemas.microsoft.com/office/drawing/2014/main" id="{BA4E60F0-E0CB-4A0A-A9CF-6E5B38912F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7500872"/>
              </p:ext>
            </p:extLst>
          </p:nvPr>
        </p:nvGraphicFramePr>
        <p:xfrm>
          <a:off x="504528" y="1813774"/>
          <a:ext cx="8182272" cy="155956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736304">
                  <a:extLst>
                    <a:ext uri="{9D8B030D-6E8A-4147-A177-3AD203B41FA5}">
                      <a16:colId xmlns:a16="http://schemas.microsoft.com/office/drawing/2014/main" val="338152859"/>
                    </a:ext>
                  </a:extLst>
                </a:gridCol>
                <a:gridCol w="2232248">
                  <a:extLst>
                    <a:ext uri="{9D8B030D-6E8A-4147-A177-3AD203B41FA5}">
                      <a16:colId xmlns:a16="http://schemas.microsoft.com/office/drawing/2014/main" val="125890587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2093439941"/>
                    </a:ext>
                  </a:extLst>
                </a:gridCol>
                <a:gridCol w="1629544">
                  <a:extLst>
                    <a:ext uri="{9D8B030D-6E8A-4147-A177-3AD203B41FA5}">
                      <a16:colId xmlns:a16="http://schemas.microsoft.com/office/drawing/2014/main" val="130617647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r" rtl="1"/>
                      <a:r>
                        <a:rPr lang="ar" dirty="0" err="1"/>
                        <a:t>وصف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" dirty="0"/>
                        <a:t>وحدة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" dirty="0"/>
                        <a:t>مرحلة المشروع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" dirty="0"/>
                        <a:t>مصدر البيانات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77563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" sz="1800" kern="1200" dirty="0">
                          <a:effectLst/>
                        </a:rPr>
                        <a:t>مكافئ ثاني أكسيد الكربون المتجسد لكل مساحة أرضية داخلية مفيدة</a:t>
                      </a:r>
                      <a:endParaRPr lang="en-US" dirty="0">
                        <a:solidFill>
                          <a:srgbClr val="FF0000"/>
                        </a:solidFill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كجم من مكافئ </a:t>
                      </a:r>
                      <a:r>
                        <a:rPr lang="ar" sz="1800" kern="1200" baseline="-250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ثاني </a:t>
                      </a:r>
                      <a:r>
                        <a:rPr lang="ar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أكسيد الكربون </a:t>
                      </a:r>
                      <a:r>
                        <a:rPr lang="ar" sz="1800" kern="1200" dirty="0">
                          <a:effectLst/>
                        </a:rPr>
                        <a:t>/ م </a:t>
                      </a:r>
                      <a:r>
                        <a:rPr lang="ar" sz="1800" kern="1200" baseline="30000" dirty="0">
                          <a:effectLst/>
                        </a:rPr>
                        <a:t>2</a:t>
                      </a:r>
                      <a:endParaRPr lang="it-IT" sz="1800" kern="1200" baseline="300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" dirty="0"/>
                        <a:t>تصميم</a:t>
                      </a:r>
                    </a:p>
                    <a:p>
                      <a:pPr algn="r" rtl="1"/>
                      <a:r>
                        <a:rPr lang="ar" dirty="0"/>
                        <a:t>____________</a:t>
                      </a:r>
                    </a:p>
                    <a:p>
                      <a:pPr algn="r" rtl="1"/>
                      <a:r>
                        <a:rPr lang="ar" dirty="0" err="1"/>
                        <a:t>إشغال</a:t>
                      </a:r>
                      <a:endParaRPr lang="it-IT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" dirty="0" err="1"/>
                        <a:t>تقدير</a:t>
                      </a:r>
                      <a:endParaRPr lang="it-IT" dirty="0"/>
                    </a:p>
                    <a:p>
                      <a:pPr algn="r" rtl="1"/>
                      <a:r>
                        <a:rPr lang="ar" dirty="0"/>
                        <a:t>____________</a:t>
                      </a:r>
                    </a:p>
                    <a:p>
                      <a:pPr algn="r" rtl="1"/>
                      <a:r>
                        <a:rPr lang="ar" dirty="0" err="1"/>
                        <a:t>لا</a:t>
                      </a:r>
                      <a:r>
                        <a:rPr lang="ar" dirty="0"/>
                        <a:t> </a:t>
                      </a:r>
                      <a:r>
                        <a:rPr lang="ar" dirty="0" err="1"/>
                        <a:t>ملائم</a:t>
                      </a:r>
                      <a:endParaRPr lang="it-IT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22151201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967562" y="3507662"/>
            <a:ext cx="771923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" sz="2000" dirty="0"/>
              <a:t>المؤشر قابل </a:t>
            </a:r>
            <a:r>
              <a:rPr lang="ar" sz="2000" b="1" dirty="0"/>
              <a:t>للتطبيق فقط في مرحلة التصميم </a:t>
            </a:r>
            <a:r>
              <a:rPr lang="ar" sz="2000" dirty="0"/>
              <a:t>.</a:t>
            </a:r>
          </a:p>
          <a:p>
            <a:pPr algn="r" rtl="1"/>
            <a:r>
              <a:rPr lang="ar" sz="2000" dirty="0"/>
              <a:t>في حالة </a:t>
            </a:r>
            <a:r>
              <a:rPr lang="ar" sz="2000" u="sng" dirty="0"/>
              <a:t>البناء الجديد </a:t>
            </a:r>
            <a:r>
              <a:rPr lang="ar" sz="2000" dirty="0"/>
              <a:t>، يجب حساب المؤشر مع مراعاة جميع المواد المستخدمة في تشييد المبنى.</a:t>
            </a:r>
          </a:p>
          <a:p>
            <a:pPr algn="r" rtl="1"/>
            <a:r>
              <a:rPr lang="ar" sz="2000" dirty="0"/>
              <a:t>في حالة </a:t>
            </a:r>
            <a:r>
              <a:rPr lang="ar" sz="2000" u="sng" dirty="0"/>
              <a:t>وجود مبنى تم تجديده </a:t>
            </a:r>
            <a:r>
              <a:rPr lang="ar" sz="2000" dirty="0"/>
              <a:t>، يجب حساب المؤشر مع الأخذ في الاعتبار فقط المواد المستخدمة في تجديده وليس المواد الموجودة مسبقًا.</a:t>
            </a:r>
          </a:p>
          <a:p>
            <a:pPr algn="r" rtl="1"/>
            <a:endParaRPr lang="en-GB" sz="2000" dirty="0">
              <a:solidFill>
                <a:srgbClr val="FF0000"/>
              </a:solidFill>
            </a:endParaRPr>
          </a:p>
        </p:txBody>
      </p:sp>
      <p:pic>
        <p:nvPicPr>
          <p:cNvPr id="7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" y="3507662"/>
            <a:ext cx="378512" cy="36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olo 1">
            <a:extLst>
              <a:ext uri="{FF2B5EF4-FFF2-40B4-BE49-F238E27FC236}">
                <a16:creationId xmlns:a16="http://schemas.microsoft.com/office/drawing/2014/main" id="{5D55E78E-8A36-0E28-65DF-261B52DDB7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" y="152400"/>
            <a:ext cx="9144000" cy="699796"/>
          </a:xfrm>
        </p:spPr>
        <p:txBody>
          <a:bodyPr>
            <a:normAutofit/>
          </a:bodyPr>
          <a:lstStyle/>
          <a:p>
            <a:r>
              <a:rPr lang="ar-JO" dirty="0"/>
              <a:t>ج .</a:t>
            </a:r>
            <a:r>
              <a:rPr lang="ar" dirty="0"/>
              <a:t> ١</a:t>
            </a:r>
            <a:r>
              <a:rPr lang="ar-JO" dirty="0"/>
              <a:t>.</a:t>
            </a:r>
            <a:r>
              <a:rPr lang="ar" dirty="0"/>
              <a:t>١ - </a:t>
            </a:r>
            <a:r>
              <a:rPr lang="ar-JO" dirty="0"/>
              <a:t>ال</a:t>
            </a:r>
            <a:r>
              <a:rPr lang="ar" dirty="0"/>
              <a:t>كربون </a:t>
            </a:r>
            <a:r>
              <a:rPr lang="ar-JO" dirty="0"/>
              <a:t>الكامن</a:t>
            </a:r>
            <a:endParaRPr lang="it-IT" sz="1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28207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FE00F4-F960-4D25-84ED-603E1EBA86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9796"/>
          </a:xfrm>
        </p:spPr>
        <p:txBody>
          <a:bodyPr>
            <a:normAutofit/>
          </a:bodyPr>
          <a:lstStyle/>
          <a:p>
            <a:r>
              <a:rPr lang="ar-JO" dirty="0"/>
              <a:t>ج .</a:t>
            </a:r>
            <a:r>
              <a:rPr lang="ar" dirty="0"/>
              <a:t> ١</a:t>
            </a:r>
            <a:r>
              <a:rPr lang="ar-JO" dirty="0"/>
              <a:t>.</a:t>
            </a:r>
            <a:r>
              <a:rPr lang="ar" dirty="0"/>
              <a:t>١ - </a:t>
            </a:r>
            <a:r>
              <a:rPr lang="ar-JO" dirty="0"/>
              <a:t>ال</a:t>
            </a:r>
            <a:r>
              <a:rPr lang="ar" dirty="0"/>
              <a:t>كربون </a:t>
            </a:r>
            <a:r>
              <a:rPr lang="ar-JO" dirty="0"/>
              <a:t>الكامن</a:t>
            </a:r>
            <a:endParaRPr lang="it-IT" sz="1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62712" y="1121664"/>
            <a:ext cx="8418576" cy="448246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ctr" rtl="1">
              <a:buNone/>
            </a:pPr>
            <a:r>
              <a:rPr lang="ar-JO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الهدف</a:t>
            </a:r>
            <a:endParaRPr lang="ar" sz="2400" b="1" u="sng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r" rtl="1">
              <a:buNone/>
            </a:pPr>
            <a:endParaRPr lang="en-US" sz="2400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just" rtl="1">
              <a:buNone/>
            </a:pPr>
            <a:r>
              <a:rPr lang="ar-JO" sz="2400" dirty="0">
                <a:latin typeface="Calibri" panose="020F0502020204030204" pitchFamily="34" charset="0"/>
                <a:cs typeface="Calibri" panose="020F0502020204030204" pitchFamily="34" charset="0"/>
              </a:rPr>
              <a:t>تشجيع </a:t>
            </a:r>
            <a:r>
              <a:rPr lang="ar" sz="2400" dirty="0">
                <a:latin typeface="Calibri" panose="020F0502020204030204" pitchFamily="34" charset="0"/>
                <a:cs typeface="Calibri" panose="020F0502020204030204" pitchFamily="34" charset="0"/>
              </a:rPr>
              <a:t>استخدام مواد البناء والعمليات التي تحتوي على نسبة منخفضة من الكربون.</a:t>
            </a:r>
            <a:endParaRPr lang="it-IT" sz="24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/>
              <a:t>7</a:t>
            </a:fld>
            <a:endParaRPr lang="en-US"/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05200" y="3216455"/>
            <a:ext cx="2133600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55731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FE00F4-F960-4D25-84ED-603E1EBA86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21526"/>
          </a:xfrm>
        </p:spPr>
        <p:txBody>
          <a:bodyPr>
            <a:normAutofit/>
          </a:bodyPr>
          <a:lstStyle/>
          <a:p>
            <a:r>
              <a:rPr lang="ar-JO" dirty="0"/>
              <a:t>ج .</a:t>
            </a:r>
            <a:r>
              <a:rPr lang="ar" dirty="0"/>
              <a:t> ١</a:t>
            </a:r>
            <a:r>
              <a:rPr lang="ar-JO" dirty="0"/>
              <a:t>.</a:t>
            </a:r>
            <a:r>
              <a:rPr lang="ar" dirty="0"/>
              <a:t>١ - </a:t>
            </a:r>
            <a:r>
              <a:rPr lang="ar-JO" dirty="0"/>
              <a:t>ال</a:t>
            </a:r>
            <a:r>
              <a:rPr lang="ar" dirty="0"/>
              <a:t>كربون </a:t>
            </a:r>
            <a:r>
              <a:rPr lang="ar-JO" dirty="0"/>
              <a:t>الكامن</a:t>
            </a:r>
            <a:endParaRPr lang="it-IT" sz="1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926592"/>
            <a:ext cx="8418576" cy="4825721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ctr" rtl="1">
              <a:buNone/>
            </a:pPr>
            <a:r>
              <a:rPr lang="ar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الحدود والنطاق</a:t>
            </a:r>
            <a:endParaRPr lang="en-US" sz="2400" b="1" u="sng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r" rtl="1">
              <a:spcBef>
                <a:spcPts val="0"/>
              </a:spcBef>
              <a:buNone/>
            </a:pPr>
            <a:endParaRPr lang="en-US" sz="2400" dirty="0"/>
          </a:p>
          <a:p>
            <a:pPr marL="0" indent="0" algn="just" rtl="1">
              <a:spcBef>
                <a:spcPts val="0"/>
              </a:spcBef>
              <a:buNone/>
            </a:pPr>
            <a:r>
              <a:rPr lang="ar" sz="2400" dirty="0"/>
              <a:t>حدود التقييم هي المبنى</a:t>
            </a:r>
            <a:endParaRPr lang="en-GB" sz="2400" dirty="0"/>
          </a:p>
          <a:p>
            <a:pPr marL="0" indent="0" algn="just" rtl="1">
              <a:spcBef>
                <a:spcPts val="0"/>
              </a:spcBef>
              <a:buNone/>
            </a:pPr>
            <a:endParaRPr lang="en-US" sz="2400" dirty="0"/>
          </a:p>
          <a:p>
            <a:pPr marL="0" indent="0" algn="just" rtl="1">
              <a:spcBef>
                <a:spcPts val="0"/>
              </a:spcBef>
              <a:buNone/>
            </a:pPr>
            <a:r>
              <a:rPr lang="ar" sz="2400" dirty="0"/>
              <a:t>النطاق</a:t>
            </a:r>
            <a:r>
              <a:rPr lang="ar-JO" sz="2400" dirty="0"/>
              <a:t> يشمل</a:t>
            </a:r>
            <a:r>
              <a:rPr lang="ar" sz="2400" dirty="0"/>
              <a:t> مرحلة المنتج للمبنى</a:t>
            </a:r>
            <a:r>
              <a:rPr lang="ar-JO" sz="2400" dirty="0"/>
              <a:t>,</a:t>
            </a:r>
            <a:r>
              <a:rPr lang="ar" sz="2400" dirty="0"/>
              <a:t> من توريد المواد الخام إلى التصنيع. يشمل النطاق مواد البناء </a:t>
            </a:r>
            <a:r>
              <a:rPr lang="ar" sz="2400" b="1" u="sng" dirty="0"/>
              <a:t>باستثناء التركيبات الفنية </a:t>
            </a:r>
            <a:r>
              <a:rPr lang="ar" sz="2400" dirty="0"/>
              <a:t>. تؤخذ جميع عناصر البناء في الاعتبار: الأساسات ، الهيكل الحامل ، الغلاف ، الألواح.</a:t>
            </a:r>
          </a:p>
          <a:p>
            <a:pPr marL="0" indent="0" algn="r" rtl="1">
              <a:spcBef>
                <a:spcPts val="0"/>
              </a:spcBef>
              <a:buNone/>
            </a:pPr>
            <a:endParaRPr lang="it-IT" sz="24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91300"/>
            <a:ext cx="2133600" cy="266700"/>
          </a:xfrm>
        </p:spPr>
        <p:txBody>
          <a:bodyPr/>
          <a:lstStyle/>
          <a:p>
            <a:fld id="{243FB592-B9A9-49AA-A86F-4031F7B97808}" type="slidenum">
              <a:rPr lang="en-US" smtClean="0"/>
              <a:t>8</a:t>
            </a:fld>
            <a:endParaRPr lang="en-US"/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141593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FE00F4-F960-4D25-84ED-603E1EBA86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21526"/>
          </a:xfrm>
        </p:spPr>
        <p:txBody>
          <a:bodyPr>
            <a:normAutofit/>
          </a:bodyPr>
          <a:lstStyle/>
          <a:p>
            <a:r>
              <a:rPr lang="ar-JO" dirty="0"/>
              <a:t>ج .</a:t>
            </a:r>
            <a:r>
              <a:rPr lang="ar" dirty="0"/>
              <a:t> ١</a:t>
            </a:r>
            <a:r>
              <a:rPr lang="ar-JO" dirty="0"/>
              <a:t>.</a:t>
            </a:r>
            <a:r>
              <a:rPr lang="ar" dirty="0"/>
              <a:t>١ - </a:t>
            </a:r>
            <a:r>
              <a:rPr lang="ar-JO" dirty="0"/>
              <a:t>ال</a:t>
            </a:r>
            <a:r>
              <a:rPr lang="ar" dirty="0"/>
              <a:t>كربون </a:t>
            </a:r>
            <a:r>
              <a:rPr lang="ar-JO" dirty="0"/>
              <a:t>الكامن</a:t>
            </a:r>
            <a:endParaRPr lang="it-IT" sz="1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3" y="926592"/>
            <a:ext cx="8482371" cy="4825721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ctr" rtl="1">
              <a:buNone/>
            </a:pPr>
            <a:r>
              <a:rPr lang="ar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الحدود والنطاق</a:t>
            </a:r>
          </a:p>
          <a:p>
            <a:pPr marL="0" indent="0" algn="r" rtl="1">
              <a:spcBef>
                <a:spcPts val="0"/>
              </a:spcBef>
              <a:buNone/>
            </a:pPr>
            <a:endParaRPr lang="en-US" sz="2400" dirty="0"/>
          </a:p>
          <a:p>
            <a:pPr marL="0" indent="0" algn="ctr" rtl="1">
              <a:buNone/>
            </a:pPr>
            <a:r>
              <a:rPr lang="ar" sz="2400" dirty="0"/>
              <a:t>يشمل الحد الأدنى لنطاق المؤشر أجزاء وعناصر البناء التالية:</a:t>
            </a:r>
          </a:p>
          <a:p>
            <a:pPr marL="0" indent="0" algn="r" rtl="1">
              <a:spcBef>
                <a:spcPts val="0"/>
              </a:spcBef>
              <a:buNone/>
            </a:pPr>
            <a:endParaRPr lang="it-IT" sz="24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1775"/>
            <a:ext cx="2133600" cy="276225"/>
          </a:xfrm>
        </p:spPr>
        <p:txBody>
          <a:bodyPr/>
          <a:lstStyle/>
          <a:p>
            <a:fld id="{243FB592-B9A9-49AA-A86F-4031F7B97808}" type="slidenum">
              <a:rPr lang="en-US" smtClean="0"/>
              <a:t>9</a:t>
            </a:fld>
            <a:endParaRPr lang="en-US"/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9F7B18C2-CFA6-2F38-9004-E767EE4B36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9039199"/>
              </p:ext>
            </p:extLst>
          </p:nvPr>
        </p:nvGraphicFramePr>
        <p:xfrm>
          <a:off x="1157468" y="2326510"/>
          <a:ext cx="7187879" cy="278950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424197">
                  <a:extLst>
                    <a:ext uri="{9D8B030D-6E8A-4147-A177-3AD203B41FA5}">
                      <a16:colId xmlns:a16="http://schemas.microsoft.com/office/drawing/2014/main" val="1130942911"/>
                    </a:ext>
                  </a:extLst>
                </a:gridCol>
                <a:gridCol w="2763682">
                  <a:extLst>
                    <a:ext uri="{9D8B030D-6E8A-4147-A177-3AD203B41FA5}">
                      <a16:colId xmlns:a16="http://schemas.microsoft.com/office/drawing/2014/main" val="1131951202"/>
                    </a:ext>
                  </a:extLst>
                </a:gridCol>
              </a:tblGrid>
              <a:tr h="275856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</a:rPr>
                        <a:t>عناصر البناء ذات الصلة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</a:rPr>
                        <a:t>أجزاء ال</a:t>
                      </a:r>
                      <a:r>
                        <a:rPr lang="ar-JO" sz="1100">
                          <a:effectLst/>
                        </a:rPr>
                        <a:t>بناء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30717947"/>
                  </a:ext>
                </a:extLst>
              </a:tr>
              <a:tr h="277602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</a:rPr>
                        <a:t>الهيكل (البنية التحتية والبنية الفوقية)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17778000"/>
                  </a:ext>
                </a:extLst>
              </a:tr>
              <a:tr h="275856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</a:rPr>
                        <a:t>مجموعات الجدران الاستنادية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 dirty="0">
                          <a:effectLst/>
                        </a:rPr>
                        <a:t>الأساسات (البنية التحتية)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30887282"/>
                  </a:ext>
                </a:extLst>
              </a:tr>
              <a:tr h="275856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</a:rPr>
                        <a:t>إطار (عوارض وأعمدة وألواح) الطوابق العليا والجدران الخارجية وشرفات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 dirty="0">
                          <a:effectLst/>
                        </a:rPr>
                        <a:t>الإطار الهيكلي للأحمال 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84464148"/>
                  </a:ext>
                </a:extLst>
              </a:tr>
              <a:tr h="275856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 dirty="0">
                          <a:effectLst/>
                        </a:rPr>
                        <a:t>بلاطة الطابق الأرضي والجدران الداخلية والفواصل والأبواب والسلالم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</a:rPr>
                        <a:t>العناصر غير الحاملة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04807072"/>
                  </a:ext>
                </a:extLst>
              </a:tr>
              <a:tr h="856764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</a:rPr>
                        <a:t>أنظمة الجدران الخارجية وأجهزة التكسية والتظليل فتحات</a:t>
                      </a:r>
                      <a:endParaRPr lang="en-US" sz="1100">
                        <a:effectLst/>
                      </a:endParaRPr>
                    </a:p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</a:rPr>
                        <a:t>الواجهات (بما في ذلك النوافذ والأبواب الخارجية) الدهانات الخارجية ،</a:t>
                      </a:r>
                      <a:endParaRPr lang="en-US" sz="1100">
                        <a:effectLst/>
                      </a:endParaRPr>
                    </a:p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</a:rPr>
                        <a:t>والطلاء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</a:rPr>
                        <a:t>الواجهات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69807012"/>
                  </a:ext>
                </a:extLst>
              </a:tr>
              <a:tr h="275856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</a:rPr>
                        <a:t>مانعة لتسرب الماء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</a:rPr>
                        <a:t>السطح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43838180"/>
                  </a:ext>
                </a:extLst>
              </a:tr>
              <a:tr h="275856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</a:rPr>
                        <a:t>تحت الارض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 dirty="0">
                          <a:effectLst/>
                        </a:rPr>
                        <a:t>مرافق مواقف السيارات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596156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38269968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1F60BDB20EF664A9118B81CB099702B" ma:contentTypeVersion="19" ma:contentTypeDescription="Crea un document nou" ma:contentTypeScope="" ma:versionID="06da44c9fdc2f137721723683469ed5c">
  <xsd:schema xmlns:xsd="http://www.w3.org/2001/XMLSchema" xmlns:xs="http://www.w3.org/2001/XMLSchema" xmlns:p="http://schemas.microsoft.com/office/2006/metadata/properties" xmlns:ns2="7703844f-ab03-448f-aed1-f35d29f3bcba" xmlns:ns3="019ad8dd-0490-40d8-9346-bcbaec298f68" targetNamespace="http://schemas.microsoft.com/office/2006/metadata/properties" ma:root="true" ma:fieldsID="50f93151299274fdc3ed206dc3202385" ns2:_="" ns3:_="">
    <xsd:import namespace="7703844f-ab03-448f-aed1-f35d29f3bcba"/>
    <xsd:import namespace="019ad8dd-0490-40d8-9346-bcbaec298f6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MediaServiceLocatio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03844f-ab03-448f-aed1-f35d29f3bcb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Etiquetes de la imatge" ma:readOnly="false" ma:fieldId="{5cf76f15-5ced-4ddc-b409-7134ff3c332f}" ma:taxonomyMulti="true" ma:sspId="d19f90c4-00d9-45b7-bc62-04f95cbe7a8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9ad8dd-0490-40d8-9346-bcbaec298f68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Compartit amb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'ha compartit amb detal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07d53e59-e4d3-4622-810c-8f54b24dddd0}" ma:internalName="TaxCatchAll" ma:showField="CatchAllData" ma:web="019ad8dd-0490-40d8-9346-bcbaec298f6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us de contingut"/>
        <xsd:element ref="dc:title" minOccurs="0" maxOccurs="1" ma:index="4" ma:displayName="Títo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019ad8dd-0490-40d8-9346-bcbaec298f68" xsi:nil="true"/>
    <lcf76f155ced4ddcb4097134ff3c332f xmlns="7703844f-ab03-448f-aed1-f35d29f3bcba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0B9D012-430B-4471-9071-6A7FFFC258D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703844f-ab03-448f-aed1-f35d29f3bcba"/>
    <ds:schemaRef ds:uri="019ad8dd-0490-40d8-9346-bcbaec298f6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BFC8E9F-6E46-4980-8E6C-AE296DF7D96F}">
  <ds:schemaRefs>
    <ds:schemaRef ds:uri="http://schemas.microsoft.com/office/2006/metadata/properties"/>
    <ds:schemaRef ds:uri="http://schemas.microsoft.com/office/infopath/2007/PartnerControls"/>
    <ds:schemaRef ds:uri="019ad8dd-0490-40d8-9346-bcbaec298f68"/>
    <ds:schemaRef ds:uri="7703844f-ab03-448f-aed1-f35d29f3bcba"/>
  </ds:schemaRefs>
</ds:datastoreItem>
</file>

<file path=customXml/itemProps3.xml><?xml version="1.0" encoding="utf-8"?>
<ds:datastoreItem xmlns:ds="http://schemas.openxmlformats.org/officeDocument/2006/customXml" ds:itemID="{434AF5F6-C1B3-4BFB-B05E-92F99209A19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18509</TotalTime>
  <Words>1537</Words>
  <Application>Microsoft Office PowerPoint</Application>
  <PresentationFormat>On-screen Show (4:3)</PresentationFormat>
  <Paragraphs>261</Paragraphs>
  <Slides>20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Larissa</vt:lpstr>
      <vt:lpstr>PowerPoint Presentation</vt:lpstr>
      <vt:lpstr>ج . ١.١ - الكربون الكامن</vt:lpstr>
      <vt:lpstr>PowerPoint Presentation</vt:lpstr>
      <vt:lpstr>PowerPoint Presentation</vt:lpstr>
      <vt:lpstr>PowerPoint Presentation</vt:lpstr>
      <vt:lpstr>ج . ١.١ - الكربون الكامن</vt:lpstr>
      <vt:lpstr>ج . ١.١ - الكربون الكامن</vt:lpstr>
      <vt:lpstr>ج . ١.١ - الكربون الكامن</vt:lpstr>
      <vt:lpstr>ج . ١.١ - الكربون الكامن</vt:lpstr>
      <vt:lpstr>PowerPoint Presentation</vt:lpstr>
      <vt:lpstr>PowerPoint Presentation</vt:lpstr>
      <vt:lpstr>PowerPoint Presentation</vt:lpstr>
      <vt:lpstr>ج . ١.١ - الكربون الكامن</vt:lpstr>
      <vt:lpstr>ج . ١.١ - الكربون الكامن</vt:lpstr>
      <vt:lpstr>ج . ١.١ - الكربون الكامن</vt:lpstr>
      <vt:lpstr>ج . ١.١ - الكربون الكامن</vt:lpstr>
      <vt:lpstr>ج . ١.١ - الكربون الكامن</vt:lpstr>
      <vt:lpstr>ج . ١.١ - الكربون الكامن</vt:lpstr>
      <vt:lpstr>ج . ١.١ - الكربون الكامن</vt:lpstr>
      <vt:lpstr>ج . ١.١ - الكربون الكامن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NOA</dc:creator>
  <cp:lastModifiedBy>DELL</cp:lastModifiedBy>
  <cp:revision>345</cp:revision>
  <dcterms:created xsi:type="dcterms:W3CDTF">2017-01-09T10:20:00Z</dcterms:created>
  <dcterms:modified xsi:type="dcterms:W3CDTF">2024-02-05T11:08:14Z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0x010100A1F60BDB20EF664A9118B81CB099702B</vt:lpwstr>
  </property>
  <property fmtid="{D5CDD505-2E9C-101B-9397-08002B2CF9AE}" pid="3" name="MediaServiceImageTags">
    <vt:lpwstr/>
  </property>
</Properties>
</file>